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683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884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041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509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324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084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325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64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9305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559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698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A847CFC-816F-41D0-AAC0-9BF4FEBC753E}" type="datetimeFigureOut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07/10/2012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32FADFE-3B8F-471C-ABF0-DBC7717ECBBC}" type="slidenum">
              <a:rPr lang="es-ES" smtClean="0">
                <a:solidFill>
                  <a:srgbClr val="E3DED1">
                    <a:shade val="50000"/>
                  </a:srgbClr>
                </a:solidFill>
              </a:rPr>
              <a:pPr/>
              <a:t>‹Nº›</a:t>
            </a:fld>
            <a:endParaRPr lang="es-ES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94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m.co/imgres?imgurl=http://62.15.226.148/fot/2006/10/26/3689114.jpg&amp;imgrefurl=http://eladventistahoy.blogspot.com/2008/10/fuentes-para-la-serie-el-gran-conflicto.html&amp;usg=__rudCrOIR_zV5J12Un9a1fcreWDI=&amp;h=640&amp;w=480&amp;sz=75&amp;hl=es&amp;start=8&amp;sig2=KXSY_Q26BMrGVxUd3Ikybw&amp;um=1&amp;tbnid=KKgrygN5PKM9uM:&amp;tbnh=137&amp;tbnw=103&amp;prev=/images?q=elena+de+whte&amp;hl=es&amp;sa=N&amp;um=1&amp;ei=pfBjS-i4O9CRlAfvmpSUCg" TargetMode="External"/><Relationship Id="rId13" Type="http://schemas.openxmlformats.org/officeDocument/2006/relationships/image" Target="../media/image15.jpeg"/><Relationship Id="rId3" Type="http://schemas.openxmlformats.org/officeDocument/2006/relationships/image" Target="../media/image3.jpeg"/><Relationship Id="rId7" Type="http://schemas.openxmlformats.org/officeDocument/2006/relationships/image" Target="../media/image12.jpeg"/><Relationship Id="rId12" Type="http://schemas.openxmlformats.org/officeDocument/2006/relationships/hyperlink" Target="http://www.truthfortheendtime.com/Mp3_Books/Espanol/Libros%20en%20Texto/PDF/23.%20Eventos%20De%20Los%20Ultimos%20Dias.pdf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images.google.com.co/imgres?imgurl=http://apologista.files.wordpress.com/2009/04/epiwhite06.jpg&amp;imgrefurl=http://apologista.wordpress.com/2009/04/25/elena-g-de-white-%C2%BFprofeta/&amp;usg=__tTxHClgbLXLdg7mrLjSJe7QrcvE=&amp;h=262&amp;w=317&amp;sz=16&amp;hl=es&amp;start=3&amp;sig2=OiMXIx_Mt_qjHF_5bT1qxw&amp;um=1&amp;tbnid=Tb3vSJECIF8SqM:&amp;tbnh=98&amp;tbnw=118&amp;prev=/images?q=elena+de+whte&amp;hl=es&amp;sa=N&amp;um=1&amp;ei=pfBjS-i4O9CRlAfvmpSUCg" TargetMode="External"/><Relationship Id="rId11" Type="http://schemas.openxmlformats.org/officeDocument/2006/relationships/image" Target="../media/image14.jpeg"/><Relationship Id="rId5" Type="http://schemas.openxmlformats.org/officeDocument/2006/relationships/image" Target="../media/image11.jpeg"/><Relationship Id="rId10" Type="http://schemas.openxmlformats.org/officeDocument/2006/relationships/hyperlink" Target="http://www.truthfortheendtime.com/Mp3_Books/Espanol/MP3%20Libros/El%20Desado%20de%20Todas%20Las%20Gentes/El_Deseado_de_Todas_las_Gentes.pdf" TargetMode="External"/><Relationship Id="rId4" Type="http://schemas.openxmlformats.org/officeDocument/2006/relationships/hyperlink" Target="http://images.google.com.co/imgres?imgurl=http://centrowhite.uapar.edu/pregyres/preyresp/Enviados/Quien%20EGW,%20for_archivos/image002.jpg&amp;imgrefurl=http://centrowhite.uapar.edu/pregyres/preyresp/Enviados/Quien%20EGW,%20for.htm&amp;usg=__Y478iRa76APVb2Q8Th10vQ5Demo=&amp;h=348&amp;w=308&amp;sz=11&amp;hl=es&amp;start=1&amp;sig2=-Kv3OHqU1TeoXCpb1ZoV8A&amp;um=1&amp;tbnid=l20OyECgXAKEBM:&amp;tbnh=120&amp;tbnw=106&amp;prev=/images?q=elena+de+whte&amp;hl=es&amp;sa=N&amp;um=1&amp;ei=pfBjS-i4O9CRlAfvmpSUCg" TargetMode="External"/><Relationship Id="rId9" Type="http://schemas.openxmlformats.org/officeDocument/2006/relationships/image" Target="../media/image13.jpeg"/><Relationship Id="rId1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3.jpeg"/><Relationship Id="rId2" Type="http://schemas.openxmlformats.org/officeDocument/2006/relationships/hyperlink" Target="http://images.google.com.co/imgres?imgurl=http://d.emule.com/fondo-de-escritorio-casa-blanca/fondo-de-escritorio-casa-blanca.jpg&amp;imgrefurl=http://www.dualsoft.com.do/thony/?tag=rumbon&amp;usg=__S0A-11Nb38aeLvr60TYrL9wi7jQ=&amp;h=768&amp;w=1024&amp;sz=308&amp;hl=es&amp;start=5&amp;sig2=fQEO2aSNcPPXM7WQB-q2Ng&amp;tbnid=gajF7uo7v2AQHM:&amp;tbnh=113&amp;tbnw=150&amp;prev=/images?q=la+casa+blanca&amp;gbv=2&amp;hl=es&amp;ei=zq9RS_bLOtaUlAfJoMW4C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.co/imgres?imgurl=http://www.rapturechrist.com/ramsheep2.jpg&amp;imgrefurl=http://www.rapturechrist.com/eMark.htm&amp;usg=__pah2a09aq9mdSzvjyii6mLq1zQA=&amp;h=162&amp;w=216&amp;sz=7&amp;hl=es&amp;start=9&amp;sig2=vc5US9ciSvq5zwpGSYloAA&amp;tbnid=Mv4WOCd0ut24bM:&amp;tbnh=80&amp;tbnw=107&amp;prev=/images?q=bestia+con+cuernos+de+cordero&amp;gbv=2&amp;hl=es&amp;ei=dnVSS6_dFcu_lAf2_NCeCg" TargetMode="External"/><Relationship Id="rId5" Type="http://schemas.openxmlformats.org/officeDocument/2006/relationships/image" Target="../media/image22.jpeg"/><Relationship Id="rId4" Type="http://schemas.openxmlformats.org/officeDocument/2006/relationships/hyperlink" Target="http://images.google.com.co/imgres?imgurl=http://comunidad.muchoviaje.com/CS/photos/navegando_por_el_mediterraneo/images/18316/425x285.aspx&amp;imgrefurl=http://comunidad.muchoviaje.com/CS/photos/navegando_por_el_mediterraneo/picture18316.aspx&amp;usg=__6eXDlrOkR5M8N-g9bwqpjx7ZC3M=&amp;h=285&amp;w=425&amp;sz=18&amp;hl=es&amp;start=1&amp;sig2=NHHkGxIGyGms5wLc--IZWA&amp;tbnid=gwbq43S1bdBxgM:&amp;tbnh=84&amp;tbnw=126&amp;prev=/images?q=baticano&amp;gbv=2&amp;hl=es&amp;ei=ArBRS_GxOdCJlQfpz_mVC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hyperlink" Target="http://es.wikipedia.org/wiki/Actitu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Biblia" TargetMode="External"/><Relationship Id="rId7" Type="http://schemas.openxmlformats.org/officeDocument/2006/relationships/image" Target="../media/image3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es.wikipedia.org/wiki/Ira" TargetMode="External"/><Relationship Id="rId5" Type="http://schemas.openxmlformats.org/officeDocument/2006/relationships/hyperlink" Target="http://es.wikipedia.org/wiki/Esperanza" TargetMode="External"/><Relationship Id="rId4" Type="http://schemas.openxmlformats.org/officeDocument/2006/relationships/hyperlink" Target="http://es.wikipedia.org/wiki/Dio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1.bp.blogspot.com/_9AenhaJEOq8/SPFl2gy7R3I/AAAAAAAAAUE/6m_LiYZW7Iw/s400/inseguridad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sz="3600" b="1" i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s-ES" sz="3600" b="1" i="1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s-ES" sz="3600" b="1" i="1" dirty="0" smtClean="0">
              <a:solidFill>
                <a:srgbClr val="FFFF00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755576" y="764704"/>
            <a:ext cx="7704856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600" b="1" i="1" dirty="0">
                <a:solidFill>
                  <a:srgbClr val="FFFF00"/>
                </a:solidFill>
              </a:rPr>
              <a:t>APOCALIPSIS</a:t>
            </a:r>
            <a:r>
              <a:rPr lang="es-ES" sz="3200" b="1" dirty="0">
                <a:solidFill>
                  <a:prstClr val="white"/>
                </a:solidFill>
              </a:rPr>
              <a:t> </a:t>
            </a:r>
            <a:r>
              <a:rPr lang="es-ES" sz="2800" b="1" dirty="0">
                <a:solidFill>
                  <a:prstClr val="white"/>
                </a:solidFill>
              </a:rPr>
              <a:t/>
            </a:r>
            <a:br>
              <a:rPr lang="es-ES" sz="2800" b="1" dirty="0">
                <a:solidFill>
                  <a:prstClr val="white"/>
                </a:solidFill>
              </a:rPr>
            </a:br>
            <a:r>
              <a:rPr lang="es-ES" sz="2800" dirty="0">
                <a:solidFill>
                  <a:srgbClr val="002060"/>
                </a:solidFill>
              </a:rPr>
              <a:t>“</a:t>
            </a:r>
            <a:r>
              <a:rPr lang="es-ES" sz="2800" b="1" dirty="0">
                <a:solidFill>
                  <a:srgbClr val="002060"/>
                </a:solidFill>
              </a:rPr>
              <a:t>un viaje a través del tiempo</a:t>
            </a:r>
            <a:r>
              <a:rPr lang="es-ES" sz="2800" dirty="0">
                <a:solidFill>
                  <a:srgbClr val="002060"/>
                </a:solidFill>
              </a:rPr>
              <a:t>» N</a:t>
            </a:r>
            <a:r>
              <a:rPr lang="es-ES" sz="2800" dirty="0">
                <a:solidFill>
                  <a:srgbClr val="002060"/>
                </a:solidFill>
              </a:rPr>
              <a:t>°.4. </a:t>
            </a:r>
            <a:r>
              <a:rPr lang="es-ES" sz="2800" dirty="0">
                <a:solidFill>
                  <a:srgbClr val="002060"/>
                </a:solidFill>
              </a:rPr>
              <a:t/>
            </a:r>
            <a:br>
              <a:rPr lang="es-ES" sz="2800" dirty="0">
                <a:solidFill>
                  <a:srgbClr val="002060"/>
                </a:solidFill>
              </a:rPr>
            </a:br>
            <a:endParaRPr lang="es-CO" sz="2800" dirty="0">
              <a:solidFill>
                <a:prstClr val="white"/>
              </a:solidFill>
            </a:endParaRPr>
          </a:p>
        </p:txBody>
      </p:sp>
      <p:pic>
        <p:nvPicPr>
          <p:cNvPr id="5" name="Picture 2" descr="C:\Users\HUMBERTO\Pictures\Santa Biblia\H01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848744"/>
            <a:ext cx="3778248" cy="301874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3244334"/>
            <a:ext cx="36724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>
                <a:solidFill>
                  <a:srgbClr val="FF0000"/>
                </a:solidFill>
              </a:rPr>
              <a:t>Características de un pueblo peculiar</a:t>
            </a:r>
          </a:p>
        </p:txBody>
      </p:sp>
    </p:spTree>
    <p:extLst>
      <p:ext uri="{BB962C8B-B14F-4D97-AF65-F5344CB8AC3E}">
        <p14:creationId xmlns:p14="http://schemas.microsoft.com/office/powerpoint/2010/main" val="354644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2924944"/>
            <a:ext cx="7920880" cy="2664296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ES" b="1" dirty="0" smtClean="0"/>
              <a:t>1 </a:t>
            </a:r>
            <a:r>
              <a:rPr lang="es-ES" dirty="0"/>
              <a:t>  Que es propio y único de una persona o una cosa: tiene un modo peculiar de hablar</a:t>
            </a:r>
            <a:r>
              <a:rPr lang="es-ES" dirty="0" smtClean="0"/>
              <a:t>; </a:t>
            </a:r>
          </a:p>
          <a:p>
            <a:pPr marL="0" indent="0">
              <a:buNone/>
            </a:pPr>
            <a:r>
              <a:rPr lang="es-ES" b="1" dirty="0" smtClean="0"/>
              <a:t>2 </a:t>
            </a:r>
            <a:r>
              <a:rPr lang="es-ES" dirty="0"/>
              <a:t>  Se aplica a la persona que resulta extraña por su forma de comportarse, vestir, hablar, etc</a:t>
            </a:r>
            <a:r>
              <a:rPr lang="es-ES" dirty="0" smtClean="0"/>
              <a:t>.: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611560" y="836712"/>
            <a:ext cx="5832648" cy="181588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prstClr val="black"/>
                </a:solidFill>
              </a:rPr>
              <a:t>El Diccionario le la lengua Española define la palabra </a:t>
            </a:r>
            <a:r>
              <a:rPr lang="es-ES" sz="2800" i="1" dirty="0">
                <a:solidFill>
                  <a:prstClr val="black"/>
                </a:solidFill>
              </a:rPr>
              <a:t>«peculiar» </a:t>
            </a:r>
            <a:r>
              <a:rPr lang="es-ES" sz="2800" i="1" dirty="0">
                <a:solidFill>
                  <a:prstClr val="black"/>
                </a:solidFill>
              </a:rPr>
              <a:t>de la siguiente manera.</a:t>
            </a:r>
          </a:p>
        </p:txBody>
      </p:sp>
      <p:pic>
        <p:nvPicPr>
          <p:cNvPr id="1026" name="Picture 2" descr="http://ts1.mm.bing.net/images/thumbnail.aspx?q=4756208840672588&amp;id=e5768554b327b4f613fa90a6fd46681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836712"/>
            <a:ext cx="1584176" cy="181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31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UMBERTO\Pictures\EL DIABLO\J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34470">
            <a:off x="5262867" y="978628"/>
            <a:ext cx="2918159" cy="4500594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899592" y="1052736"/>
            <a:ext cx="3312368" cy="4248472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rgbClr val="002060"/>
                </a:solidFill>
              </a:rPr>
              <a:t>El apóstol Juan oyó una gran voz en el cielo que decía: ¡</a:t>
            </a:r>
            <a:r>
              <a:rPr lang="es-ES" sz="2400" i="1" dirty="0">
                <a:solidFill>
                  <a:srgbClr val="002060"/>
                </a:solidFill>
              </a:rPr>
              <a:t>Ay de la tierra y el mar</a:t>
            </a:r>
            <a:r>
              <a:rPr lang="es-ES" dirty="0">
                <a:solidFill>
                  <a:srgbClr val="002060"/>
                </a:solidFill>
              </a:rPr>
              <a:t>! Porque el diablo ha descendido a vosotros, con </a:t>
            </a:r>
            <a:r>
              <a:rPr lang="es-ES" i="1" dirty="0">
                <a:solidFill>
                  <a:srgbClr val="002060"/>
                </a:solidFill>
              </a:rPr>
              <a:t>GRAN FUROR</a:t>
            </a:r>
            <a:r>
              <a:rPr lang="es-ES" dirty="0">
                <a:solidFill>
                  <a:srgbClr val="002060"/>
                </a:solidFill>
              </a:rPr>
              <a:t>, al saber que le queda </a:t>
            </a:r>
            <a:r>
              <a:rPr lang="es-ES" i="1" dirty="0">
                <a:solidFill>
                  <a:srgbClr val="002060"/>
                </a:solidFill>
              </a:rPr>
              <a:t>POCO TIEMPO</a:t>
            </a:r>
            <a:r>
              <a:rPr lang="es-ES" dirty="0">
                <a:solidFill>
                  <a:srgbClr val="002060"/>
                </a:solidFill>
              </a:rPr>
              <a:t>” </a:t>
            </a:r>
            <a:r>
              <a:rPr lang="es-ES" dirty="0">
                <a:solidFill>
                  <a:srgbClr val="FF0000"/>
                </a:solidFill>
              </a:rPr>
              <a:t>(Apoc.12:12).</a:t>
            </a:r>
          </a:p>
          <a:p>
            <a:pPr algn="ctr"/>
            <a:endParaRPr lang="es-E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69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es-ES" sz="1800" dirty="0" smtClean="0"/>
              <a:t>¿Qué sucedió después de la ascensión de Cristo al cielo?</a:t>
            </a:r>
            <a:endParaRPr lang="es-ES" sz="1800" dirty="0"/>
          </a:p>
        </p:txBody>
      </p:sp>
      <p:sp>
        <p:nvSpPr>
          <p:cNvPr id="11" name="10 Marcador de texto"/>
          <p:cNvSpPr>
            <a:spLocks noGrp="1"/>
          </p:cNvSpPr>
          <p:nvPr>
            <p:ph type="body" sz="half" idx="3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es-ES" sz="1800" dirty="0" smtClean="0"/>
              <a:t>¿Quién es la mujer mencionada aquí?</a:t>
            </a:r>
            <a:endParaRPr lang="es-ES" sz="1800" dirty="0"/>
          </a:p>
        </p:txBody>
      </p:sp>
      <p:pic>
        <p:nvPicPr>
          <p:cNvPr id="2051" name="Picture 3" descr="C:\Users\HUMBERTO\Pictures\Daniel y Apocalipsis\S0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556792"/>
            <a:ext cx="2952328" cy="2052228"/>
          </a:xfrm>
          <a:prstGeom prst="rect">
            <a:avLst/>
          </a:prstGeom>
          <a:noFill/>
        </p:spPr>
      </p:pic>
      <p:sp>
        <p:nvSpPr>
          <p:cNvPr id="4" name="3 Rectángulo redondeado"/>
          <p:cNvSpPr/>
          <p:nvPr/>
        </p:nvSpPr>
        <p:spPr>
          <a:xfrm>
            <a:off x="539552" y="1556791"/>
            <a:ext cx="3960440" cy="4248473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rgbClr val="002060"/>
                </a:solidFill>
              </a:rPr>
              <a:t>Entonces el dragón (el diablo) se airó contra la </a:t>
            </a:r>
            <a:r>
              <a:rPr lang="es-ES" sz="2000" dirty="0">
                <a:solidFill>
                  <a:srgbClr val="002060"/>
                </a:solidFill>
              </a:rPr>
              <a:t>mujer y </a:t>
            </a:r>
            <a:r>
              <a:rPr lang="es-ES" sz="2000" dirty="0">
                <a:solidFill>
                  <a:srgbClr val="002060"/>
                </a:solidFill>
              </a:rPr>
              <a:t>fue a combatir al </a:t>
            </a:r>
            <a:r>
              <a:rPr lang="es-ES" sz="2000" b="1" dirty="0">
                <a:solidFill>
                  <a:srgbClr val="002060"/>
                </a:solidFill>
              </a:rPr>
              <a:t>resto de sus hijos</a:t>
            </a:r>
            <a:r>
              <a:rPr lang="es-ES" sz="2000" dirty="0">
                <a:solidFill>
                  <a:srgbClr val="002060"/>
                </a:solidFill>
              </a:rPr>
              <a:t>, (los primeros hijos de la mujer fueron muertos en el A.T. y el “resto”, son los del N.T.) los que “</a:t>
            </a:r>
            <a:r>
              <a:rPr lang="es-ES" sz="2000" i="1" dirty="0">
                <a:solidFill>
                  <a:srgbClr val="002060"/>
                </a:solidFill>
              </a:rPr>
              <a:t>GUARDAN LOS MANDAMIENTOS DE DIOS </a:t>
            </a:r>
            <a:r>
              <a:rPr lang="es-ES" sz="2000" dirty="0">
                <a:solidFill>
                  <a:srgbClr val="002060"/>
                </a:solidFill>
              </a:rPr>
              <a:t>y tienen el testimonio de Jesucristo </a:t>
            </a:r>
            <a:r>
              <a:rPr lang="es-ES" sz="2000" dirty="0">
                <a:solidFill>
                  <a:srgbClr val="FF0000"/>
                </a:solidFill>
              </a:rPr>
              <a:t>(Apoc.12:17). </a:t>
            </a:r>
          </a:p>
        </p:txBody>
      </p:sp>
      <p:sp>
        <p:nvSpPr>
          <p:cNvPr id="6" name="5 Rectángulo redondeado"/>
          <p:cNvSpPr/>
          <p:nvPr/>
        </p:nvSpPr>
        <p:spPr>
          <a:xfrm rot="10800000" flipV="1">
            <a:off x="4716016" y="3717032"/>
            <a:ext cx="3888432" cy="208823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rgbClr val="002060"/>
                </a:solidFill>
              </a:rPr>
              <a:t>Algunas personas piensan erróneamente </a:t>
            </a:r>
            <a:r>
              <a:rPr lang="es-CO" dirty="0">
                <a:solidFill>
                  <a:srgbClr val="002060"/>
                </a:solidFill>
              </a:rPr>
              <a:t>que esta mujer es la </a:t>
            </a:r>
            <a:r>
              <a:rPr lang="es-CO" dirty="0">
                <a:solidFill>
                  <a:srgbClr val="002060"/>
                </a:solidFill>
              </a:rPr>
              <a:t>vieren María, pero </a:t>
            </a:r>
            <a:r>
              <a:rPr lang="es-CO" dirty="0">
                <a:solidFill>
                  <a:srgbClr val="002060"/>
                </a:solidFill>
              </a:rPr>
              <a:t>realmente esta mujer </a:t>
            </a:r>
            <a:r>
              <a:rPr lang="es-CO" dirty="0">
                <a:solidFill>
                  <a:srgbClr val="002060"/>
                </a:solidFill>
              </a:rPr>
              <a:t>no es la virgen María, es </a:t>
            </a:r>
            <a:r>
              <a:rPr lang="es-CO" dirty="0">
                <a:solidFill>
                  <a:srgbClr val="002060"/>
                </a:solidFill>
              </a:rPr>
              <a:t>la iglesia de Dios, tanto del </a:t>
            </a:r>
            <a:r>
              <a:rPr lang="es-CO" dirty="0">
                <a:solidFill>
                  <a:srgbClr val="002060"/>
                </a:solidFill>
              </a:rPr>
              <a:t>A. Testamento </a:t>
            </a:r>
            <a:r>
              <a:rPr lang="es-CO" dirty="0">
                <a:solidFill>
                  <a:srgbClr val="002060"/>
                </a:solidFill>
              </a:rPr>
              <a:t>como </a:t>
            </a:r>
            <a:r>
              <a:rPr lang="es-CO" dirty="0">
                <a:solidFill>
                  <a:srgbClr val="002060"/>
                </a:solidFill>
              </a:rPr>
              <a:t>del N. Testamento.</a:t>
            </a:r>
            <a:endParaRPr lang="es-CO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95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683568" y="548680"/>
            <a:ext cx="2880320" cy="5328592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rgbClr val="002060"/>
                </a:solidFill>
              </a:rPr>
              <a:t>Como para que no nos dejemos engañar, aquí dice cual es la verdadera iglesia de </a:t>
            </a:r>
            <a:r>
              <a:rPr lang="es-ES" sz="2000" dirty="0">
                <a:solidFill>
                  <a:srgbClr val="002060"/>
                </a:solidFill>
              </a:rPr>
              <a:t>Dios: «</a:t>
            </a:r>
            <a:r>
              <a:rPr lang="es-ES" sz="2000" b="1" dirty="0">
                <a:solidFill>
                  <a:srgbClr val="002060"/>
                </a:solidFill>
              </a:rPr>
              <a:t>los </a:t>
            </a:r>
            <a:r>
              <a:rPr lang="es-ES" sz="2000" b="1" dirty="0">
                <a:solidFill>
                  <a:srgbClr val="002060"/>
                </a:solidFill>
              </a:rPr>
              <a:t>que guardan los 10 mandamientos y tienen el testimonio de </a:t>
            </a:r>
            <a:r>
              <a:rPr lang="es-ES" sz="2000" b="1" dirty="0">
                <a:solidFill>
                  <a:srgbClr val="002060"/>
                </a:solidFill>
              </a:rPr>
              <a:t>Jesús»</a:t>
            </a:r>
          </a:p>
          <a:p>
            <a:pPr algn="ctr"/>
            <a:r>
              <a:rPr lang="es-ES" sz="1600" b="1" dirty="0">
                <a:solidFill>
                  <a:srgbClr val="FF0000"/>
                </a:solidFill>
              </a:rPr>
              <a:t> </a:t>
            </a:r>
            <a:r>
              <a:rPr lang="es-ES" sz="2400" dirty="0">
                <a:solidFill>
                  <a:srgbClr val="FF0000"/>
                </a:solidFill>
              </a:rPr>
              <a:t>(Léase Exo.20:3-17</a:t>
            </a:r>
            <a:r>
              <a:rPr lang="es-ES" sz="2400" dirty="0">
                <a:solidFill>
                  <a:srgbClr val="FF0000"/>
                </a:solidFill>
              </a:rPr>
              <a:t>)</a:t>
            </a:r>
            <a:endParaRPr lang="es-ES" sz="2400" dirty="0">
              <a:solidFill>
                <a:srgbClr val="FF00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779912" y="3989600"/>
            <a:ext cx="48245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O sea que, </a:t>
            </a:r>
            <a:r>
              <a:rPr lang="es-CO" b="1" dirty="0">
                <a:solidFill>
                  <a:srgbClr val="FF0000"/>
                </a:solidFill>
              </a:rPr>
              <a:t>estos demuestran </a:t>
            </a:r>
            <a:r>
              <a:rPr lang="es-CO" b="1" dirty="0">
                <a:solidFill>
                  <a:srgbClr val="FF0000"/>
                </a:solidFill>
              </a:rPr>
              <a:t>que tienen a Jesús en sus </a:t>
            </a:r>
            <a:r>
              <a:rPr lang="es-CO" b="1" dirty="0">
                <a:solidFill>
                  <a:srgbClr val="FF0000"/>
                </a:solidFill>
              </a:rPr>
              <a:t>corazones porqué guardando </a:t>
            </a:r>
            <a:r>
              <a:rPr lang="es-CO" b="1" dirty="0">
                <a:solidFill>
                  <a:srgbClr val="FF0000"/>
                </a:solidFill>
              </a:rPr>
              <a:t>sus </a:t>
            </a:r>
            <a:r>
              <a:rPr lang="es-CO" b="1" dirty="0">
                <a:solidFill>
                  <a:srgbClr val="FF0000"/>
                </a:solidFill>
              </a:rPr>
              <a:t>Mandamientos </a:t>
            </a:r>
            <a:r>
              <a:rPr lang="es-CO" b="1" dirty="0">
                <a:solidFill>
                  <a:prstClr val="black"/>
                </a:solidFill>
              </a:rPr>
              <a:t>(Lea 1 Juan 2:4). Nota. Los Mandamientos de Dios no se pueden separar de Él, porque son el reflejo de su carácter, amor. </a:t>
            </a:r>
            <a:endParaRPr lang="es-CO" b="1" dirty="0">
              <a:solidFill>
                <a:prstClr val="black"/>
              </a:solidFill>
            </a:endParaRPr>
          </a:p>
        </p:txBody>
      </p:sp>
      <p:pic>
        <p:nvPicPr>
          <p:cNvPr id="1026" name="Picture 2" descr="http://t2.gstatic.com/images?q=tbn:ANd9GcSeHYwAa9pvrzKGdvWWiRAau5A8rnghw5nciCyuMbwghCmWwv7F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48680"/>
            <a:ext cx="482453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99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es-ES" sz="2000" dirty="0" smtClean="0">
                <a:solidFill>
                  <a:srgbClr val="002060"/>
                </a:solidFill>
              </a:rPr>
              <a:t>¿Cuál </a:t>
            </a:r>
            <a:r>
              <a:rPr lang="es-ES" sz="1800" dirty="0" smtClean="0">
                <a:solidFill>
                  <a:srgbClr val="002060"/>
                </a:solidFill>
              </a:rPr>
              <a:t>ES EL TESTIMONIO DE JESÙS?</a:t>
            </a:r>
            <a:endParaRPr lang="es-ES" sz="2000" dirty="0">
              <a:solidFill>
                <a:srgbClr val="002060"/>
              </a:solidFill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992174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es-ES" sz="1600" dirty="0" smtClean="0">
                <a:solidFill>
                  <a:srgbClr val="002060"/>
                </a:solidFill>
              </a:rPr>
              <a:t>Este don se manifestó a través de Elena de White, para orientar a la iglesia en los últimos días  de este mundo.</a:t>
            </a:r>
            <a:endParaRPr lang="es-ES" sz="1600" dirty="0">
              <a:solidFill>
                <a:srgbClr val="002060"/>
              </a:solidFill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4551784"/>
          </a:xfrm>
          <a:blipFill>
            <a:blip r:embed="rId3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Aquí hay otra clave para identificar la verdadera iglesia, en medio de toda esta “confusión” de creencias. Se encuentra en </a:t>
            </a:r>
            <a:r>
              <a:rPr lang="es-ES" b="1" dirty="0" smtClean="0">
                <a:solidFill>
                  <a:srgbClr val="FF0000"/>
                </a:solidFill>
              </a:rPr>
              <a:t>Apoc.19:10.</a:t>
            </a:r>
            <a:r>
              <a:rPr lang="es-ES" dirty="0" smtClean="0"/>
              <a:t> </a:t>
            </a:r>
          </a:p>
          <a:p>
            <a:pPr marL="0" indent="0" algn="ctr">
              <a:buNone/>
            </a:pPr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Yo me postré a sus pies para adorarlo. Y él me dijo: </a:t>
            </a:r>
            <a:r>
              <a:rPr lang="es-ES" i="1" dirty="0" smtClean="0"/>
              <a:t>“No hagas eso. Yo soy siervo como tú y como tus hermanos que se atienen al testimonio de Jesús. ¡Adora a Dios! Porque el testimonio de Jesús es el </a:t>
            </a:r>
            <a:r>
              <a:rPr lang="es-ES" i="1" dirty="0" smtClean="0">
                <a:solidFill>
                  <a:srgbClr val="FF0000"/>
                </a:solidFill>
              </a:rPr>
              <a:t>ESPÌRITU DE PROFECÌA</a:t>
            </a:r>
            <a:r>
              <a:rPr lang="es-ES" i="1" dirty="0" smtClean="0"/>
              <a:t>”.</a:t>
            </a:r>
            <a:endParaRPr lang="es-ES" i="1" dirty="0"/>
          </a:p>
        </p:txBody>
      </p:sp>
      <p:pic>
        <p:nvPicPr>
          <p:cNvPr id="1026" name="Picture 2" descr="http://t2.gstatic.com/images?q=tbn:l20OyECgXAKEBM:http://centrowhite.uapar.edu/pregyres/preyresp/Enviados/Quien%2520EGW,%2520for_archivos/image00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65721" y="1690675"/>
            <a:ext cx="1238727" cy="1306275"/>
          </a:xfrm>
          <a:prstGeom prst="rect">
            <a:avLst/>
          </a:prstGeom>
          <a:noFill/>
        </p:spPr>
      </p:pic>
      <p:pic>
        <p:nvPicPr>
          <p:cNvPr id="1028" name="Picture 4" descr="http://t3.gstatic.com/images?q=tbn:Tb3vSJECIF8SqM:http://apologista.files.wordpress.com/2009/04/epiwhite06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93926" y="1690676"/>
            <a:ext cx="1123950" cy="1306276"/>
          </a:xfrm>
          <a:prstGeom prst="rect">
            <a:avLst/>
          </a:prstGeom>
          <a:noFill/>
        </p:spPr>
      </p:pic>
      <p:pic>
        <p:nvPicPr>
          <p:cNvPr id="1030" name="Picture 6" descr="http://t3.gstatic.com/images?q=tbn:KKgrygN5PKM9uM:http://62.15.226.148/fot/2006/10/26/3689114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65721" y="3214686"/>
            <a:ext cx="1238727" cy="1222426"/>
          </a:xfrm>
          <a:prstGeom prst="rect">
            <a:avLst/>
          </a:prstGeom>
          <a:noFill/>
        </p:spPr>
      </p:pic>
      <p:pic>
        <p:nvPicPr>
          <p:cNvPr id="1032" name="Picture 8" descr="http://www.truthfortheendtime.com/El_Des1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93926" y="3143248"/>
            <a:ext cx="1123950" cy="1293864"/>
          </a:xfrm>
          <a:prstGeom prst="rect">
            <a:avLst/>
          </a:prstGeom>
          <a:noFill/>
        </p:spPr>
      </p:pic>
      <p:pic>
        <p:nvPicPr>
          <p:cNvPr id="1034" name="Picture 10" descr="http://www.truthfortheendtime.com/Evento8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86446" y="2060848"/>
            <a:ext cx="1447800" cy="2160240"/>
          </a:xfrm>
          <a:prstGeom prst="rect">
            <a:avLst/>
          </a:prstGeom>
          <a:noFill/>
        </p:spPr>
      </p:pic>
      <p:sp>
        <p:nvSpPr>
          <p:cNvPr id="7" name="6 Rectángulo redondeado"/>
          <p:cNvSpPr/>
          <p:nvPr/>
        </p:nvSpPr>
        <p:spPr>
          <a:xfrm>
            <a:off x="4593926" y="4581128"/>
            <a:ext cx="4010522" cy="1418456"/>
          </a:xfrm>
          <a:prstGeom prst="roundRect">
            <a:avLst/>
          </a:prstGeom>
          <a:blipFill>
            <a:blip r:embed="rId1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>
                <a:solidFill>
                  <a:srgbClr val="002060"/>
                </a:solidFill>
              </a:rPr>
              <a:t>Nació el 26 de noviembre de 1827 - Murió el 16 de julio de 915. Al momento de su muerte había escrito muchos libros sin </a:t>
            </a:r>
            <a:r>
              <a:rPr lang="es-ES" sz="1600" dirty="0">
                <a:solidFill>
                  <a:srgbClr val="002060"/>
                </a:solidFill>
              </a:rPr>
              <a:t>haber estudiado sino hasta </a:t>
            </a:r>
            <a:r>
              <a:rPr lang="es-ES" sz="1600" dirty="0">
                <a:solidFill>
                  <a:srgbClr val="002060"/>
                </a:solidFill>
              </a:rPr>
              <a:t>el tercer año de primaria. </a:t>
            </a:r>
          </a:p>
        </p:txBody>
      </p:sp>
    </p:spTree>
    <p:extLst>
      <p:ext uri="{BB962C8B-B14F-4D97-AF65-F5344CB8AC3E}">
        <p14:creationId xmlns:p14="http://schemas.microsoft.com/office/powerpoint/2010/main" val="2181501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rgamino vertical"/>
          <p:cNvSpPr/>
          <p:nvPr/>
        </p:nvSpPr>
        <p:spPr>
          <a:xfrm>
            <a:off x="428596" y="428604"/>
            <a:ext cx="5176676" cy="5429288"/>
          </a:xfrm>
          <a:prstGeom prst="verticalScroll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>
              <a:solidFill>
                <a:prstClr val="white"/>
              </a:solidFill>
            </a:endParaRPr>
          </a:p>
          <a:p>
            <a:pPr algn="ctr"/>
            <a:r>
              <a:rPr lang="es-ES" sz="2000" dirty="0">
                <a:solidFill>
                  <a:srgbClr val="002060"/>
                </a:solidFill>
              </a:rPr>
              <a:t>El texto de Apoc.12:17, se rehiere al periodo apostólico del año 31 hasta la segunda venida de Cristo, especialmente el «tiempo y tiempos y medio tiempo del verso 14, del 538-1798.</a:t>
            </a:r>
          </a:p>
          <a:p>
            <a:pPr algn="ctr"/>
            <a:endParaRPr lang="es-ES" sz="2000" dirty="0">
              <a:solidFill>
                <a:srgbClr val="002060"/>
              </a:solidFill>
            </a:endParaRPr>
          </a:p>
          <a:p>
            <a:pPr algn="ctr"/>
            <a:r>
              <a:rPr lang="es-ES" sz="2000" dirty="0">
                <a:solidFill>
                  <a:srgbClr val="002060"/>
                </a:solidFill>
              </a:rPr>
              <a:t>Además la dificultad que encuentran ahora los «hijos de la mujer» para santificar el sábado, verdadero día del Señor</a:t>
            </a:r>
          </a:p>
          <a:p>
            <a:pPr algn="ctr"/>
            <a:r>
              <a:rPr lang="es-ES" sz="2000" dirty="0">
                <a:solidFill>
                  <a:srgbClr val="002060"/>
                </a:solidFill>
              </a:rPr>
              <a:t> </a:t>
            </a:r>
            <a:r>
              <a:rPr lang="es-ES" sz="2000" dirty="0">
                <a:solidFill>
                  <a:srgbClr val="FF0000"/>
                </a:solidFill>
              </a:rPr>
              <a:t>(Mar.2:28; Exo.20:8-11).</a:t>
            </a:r>
          </a:p>
          <a:p>
            <a:pPr algn="ctr"/>
            <a:endParaRPr lang="es-ES" sz="2000" dirty="0">
              <a:solidFill>
                <a:prstClr val="white"/>
              </a:solidFill>
            </a:endParaRPr>
          </a:p>
        </p:txBody>
      </p:sp>
      <p:pic>
        <p:nvPicPr>
          <p:cNvPr id="3074" name="Picture 2" descr="C:\Users\HUMBERTO\Pictures\INQICICIÒN\93OVPUCAF5CYCMCAMAEUXDCA9FDFTMCAJYOKLPCAQX8RGACA3Z5RNDCAG3ZVXVCA270GYTCAT9L5T9CAYK4II7CAOMRGN0CAMQ0UAECAAHFAVHCA6U5NVRCAFWT63RCALHA46TCAT5HNAXCAX4OPC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196752"/>
            <a:ext cx="3143272" cy="273630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29256" y="4149080"/>
            <a:ext cx="3143272" cy="14773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Entre las muchas pruebas a que fueron sometidos los «hijos de la mujer» se encontraban la hoguera.</a:t>
            </a:r>
          </a:p>
        </p:txBody>
      </p:sp>
    </p:spTree>
    <p:extLst>
      <p:ext uri="{BB962C8B-B14F-4D97-AF65-F5344CB8AC3E}">
        <p14:creationId xmlns:p14="http://schemas.microsoft.com/office/powerpoint/2010/main" val="145993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17856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ES" dirty="0" smtClean="0"/>
              <a:t>Quizá a algunos de ustedes les causará temor al saber las calamidades que le esperan a los que guardan los Mandamientos de Dios, pero nótese que Jesús claramente les dice a los discípulos en </a:t>
            </a:r>
            <a:r>
              <a:rPr lang="es-ES" dirty="0" smtClean="0">
                <a:solidFill>
                  <a:srgbClr val="FF0000"/>
                </a:solidFill>
              </a:rPr>
              <a:t>Mat.24</a:t>
            </a:r>
            <a:r>
              <a:rPr lang="es-ES" dirty="0" smtClean="0"/>
              <a:t>.</a:t>
            </a:r>
            <a:r>
              <a:rPr lang="es-ES" dirty="0"/>
              <a:t> </a:t>
            </a:r>
            <a:r>
              <a:rPr lang="es-ES" dirty="0" smtClean="0"/>
              <a:t>Que “</a:t>
            </a:r>
            <a:r>
              <a:rPr lang="es-ES" i="1" dirty="0" smtClean="0">
                <a:solidFill>
                  <a:srgbClr val="0070C0"/>
                </a:solidFill>
              </a:rPr>
              <a:t>Serían maltratados</a:t>
            </a:r>
            <a:r>
              <a:rPr lang="es-ES" dirty="0" smtClean="0"/>
              <a:t>”, Serían “</a:t>
            </a:r>
            <a:r>
              <a:rPr lang="es-ES" i="1" dirty="0" smtClean="0">
                <a:solidFill>
                  <a:srgbClr val="0070C0"/>
                </a:solidFill>
              </a:rPr>
              <a:t>aborrecidos</a:t>
            </a:r>
            <a:r>
              <a:rPr lang="es-ES" dirty="0" smtClean="0"/>
              <a:t>”</a:t>
            </a:r>
            <a:r>
              <a:rPr lang="es-ES" dirty="0" smtClean="0">
                <a:solidFill>
                  <a:srgbClr val="FF0000"/>
                </a:solidFill>
              </a:rPr>
              <a:t> (vers.9)</a:t>
            </a:r>
            <a:r>
              <a:rPr lang="es-ES" dirty="0"/>
              <a:t>.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dirty="0">
                <a:solidFill>
                  <a:srgbClr val="FF0000"/>
                </a:solidFill>
              </a:rPr>
              <a:t>Luc.21:12</a:t>
            </a:r>
            <a:r>
              <a:rPr lang="es-ES" dirty="0"/>
              <a:t>, y </a:t>
            </a:r>
            <a:r>
              <a:rPr lang="es-ES" dirty="0">
                <a:solidFill>
                  <a:srgbClr val="0070C0"/>
                </a:solidFill>
              </a:rPr>
              <a:t>“</a:t>
            </a:r>
            <a:r>
              <a:rPr lang="es-ES" i="1" dirty="0">
                <a:solidFill>
                  <a:srgbClr val="0070C0"/>
                </a:solidFill>
              </a:rPr>
              <a:t>matarán a algunos</a:t>
            </a:r>
            <a:r>
              <a:rPr lang="es-ES" dirty="0">
                <a:solidFill>
                  <a:srgbClr val="0070C0"/>
                </a:solidFill>
              </a:rPr>
              <a:t>”</a:t>
            </a:r>
            <a:r>
              <a:rPr lang="es-ES" dirty="0"/>
              <a:t>, </a:t>
            </a:r>
            <a:r>
              <a:rPr lang="es-ES" dirty="0">
                <a:solidFill>
                  <a:srgbClr val="FF0000"/>
                </a:solidFill>
              </a:rPr>
              <a:t>(vers.16)</a:t>
            </a:r>
            <a:r>
              <a:rPr lang="es-ES" dirty="0"/>
              <a:t>, </a:t>
            </a:r>
            <a:r>
              <a:rPr lang="es-ES" dirty="0" smtClean="0"/>
              <a:t>serian “</a:t>
            </a:r>
            <a:r>
              <a:rPr lang="es-ES" i="1" dirty="0" smtClean="0">
                <a:solidFill>
                  <a:srgbClr val="0070C0"/>
                </a:solidFill>
              </a:rPr>
              <a:t>odiados</a:t>
            </a:r>
            <a:r>
              <a:rPr lang="es-ES" dirty="0" smtClean="0"/>
              <a:t>”, </a:t>
            </a:r>
            <a:r>
              <a:rPr lang="es-ES" dirty="0" smtClean="0">
                <a:solidFill>
                  <a:srgbClr val="FF0000"/>
                </a:solidFill>
              </a:rPr>
              <a:t>(vers.10,</a:t>
            </a:r>
            <a:r>
              <a:rPr lang="es-ES" dirty="0" smtClean="0"/>
              <a:t> serían “</a:t>
            </a:r>
            <a:r>
              <a:rPr lang="es-ES" i="1" dirty="0" smtClean="0">
                <a:solidFill>
                  <a:srgbClr val="0070C0"/>
                </a:solidFill>
              </a:rPr>
              <a:t>encarcelados</a:t>
            </a:r>
            <a:r>
              <a:rPr lang="es-ES" dirty="0" smtClean="0"/>
              <a:t>”, </a:t>
            </a:r>
          </a:p>
        </p:txBody>
      </p:sp>
      <p:sp>
        <p:nvSpPr>
          <p:cNvPr id="2" name="1 Rectángulo redondeado"/>
          <p:cNvSpPr/>
          <p:nvPr/>
        </p:nvSpPr>
        <p:spPr>
          <a:xfrm>
            <a:off x="611560" y="2780928"/>
            <a:ext cx="5616624" cy="3168352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 dirty="0">
              <a:solidFill>
                <a:prstClr val="white"/>
              </a:solidFill>
            </a:endParaRPr>
          </a:p>
          <a:p>
            <a:pPr algn="ctr"/>
            <a:r>
              <a:rPr lang="es-ES" dirty="0">
                <a:solidFill>
                  <a:srgbClr val="002060"/>
                </a:solidFill>
              </a:rPr>
              <a:t>P</a:t>
            </a:r>
            <a:r>
              <a:rPr lang="es-ES" dirty="0">
                <a:solidFill>
                  <a:srgbClr val="002060"/>
                </a:solidFill>
              </a:rPr>
              <a:t>ero </a:t>
            </a:r>
            <a:r>
              <a:rPr lang="es-ES" dirty="0">
                <a:solidFill>
                  <a:srgbClr val="002060"/>
                </a:solidFill>
              </a:rPr>
              <a:t>a pesar de saber el futuro que les esperaba, </a:t>
            </a:r>
            <a:endParaRPr lang="es-ES" dirty="0">
              <a:solidFill>
                <a:srgbClr val="002060"/>
              </a:solidFill>
            </a:endParaRPr>
          </a:p>
          <a:p>
            <a:pPr algn="ctr"/>
            <a:r>
              <a:rPr lang="es-ES" sz="2000" i="1" dirty="0">
                <a:solidFill>
                  <a:srgbClr val="002060"/>
                </a:solidFill>
              </a:rPr>
              <a:t>no </a:t>
            </a:r>
            <a:r>
              <a:rPr lang="es-ES" sz="2000" i="1" dirty="0">
                <a:solidFill>
                  <a:srgbClr val="002060"/>
                </a:solidFill>
              </a:rPr>
              <a:t>se registra ni un solo caso que los apóstoles se hubieran desanimado</a:t>
            </a:r>
            <a:r>
              <a:rPr lang="es-ES" dirty="0">
                <a:solidFill>
                  <a:srgbClr val="002060"/>
                </a:solidFill>
              </a:rPr>
              <a:t>, al contrario con </a:t>
            </a:r>
            <a:r>
              <a:rPr lang="es-ES" sz="2400" i="1" u="sng" dirty="0">
                <a:solidFill>
                  <a:srgbClr val="002060"/>
                </a:solidFill>
              </a:rPr>
              <a:t>más fervor predicaban la Palabra</a:t>
            </a:r>
            <a:r>
              <a:rPr lang="es-ES" dirty="0">
                <a:solidFill>
                  <a:srgbClr val="002060"/>
                </a:solidFill>
              </a:rPr>
              <a:t> </a:t>
            </a:r>
            <a:r>
              <a:rPr lang="es-ES" dirty="0">
                <a:solidFill>
                  <a:srgbClr val="FF0000"/>
                </a:solidFill>
              </a:rPr>
              <a:t>(Hechos 5:28-29; 4:13)</a:t>
            </a:r>
            <a:r>
              <a:rPr lang="es-ES" dirty="0">
                <a:solidFill>
                  <a:srgbClr val="002060"/>
                </a:solidFill>
              </a:rPr>
              <a:t>, y multitudes se agregaban cada día a la iglesia del Señor </a:t>
            </a:r>
            <a:r>
              <a:rPr lang="es-ES" dirty="0">
                <a:solidFill>
                  <a:srgbClr val="FF0000"/>
                </a:solidFill>
              </a:rPr>
              <a:t>(“3000”, Hech.2:41: «</a:t>
            </a:r>
            <a:r>
              <a:rPr lang="es-ES" i="1" dirty="0">
                <a:solidFill>
                  <a:srgbClr val="FF0000"/>
                </a:solidFill>
              </a:rPr>
              <a:t>El Señor agregaba cada día a la iglesia “los que iban siendo salvos</a:t>
            </a:r>
            <a:r>
              <a:rPr lang="es-ES" dirty="0">
                <a:solidFill>
                  <a:srgbClr val="FF0000"/>
                </a:solidFill>
              </a:rPr>
              <a:t>” 46-47).</a:t>
            </a:r>
          </a:p>
          <a:p>
            <a:pPr algn="ctr"/>
            <a:endParaRPr lang="es-ES" dirty="0">
              <a:solidFill>
                <a:srgbClr val="002060"/>
              </a:solidFill>
            </a:endParaRPr>
          </a:p>
          <a:p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1026" name="Picture 2" descr="http://ts4.mm.bing.net/images/thumbnail.aspx?q=4684800743638047&amp;id=56c1be30ba83896e7f1ab1ae28263a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509121"/>
            <a:ext cx="152400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s3.mm.bing.net/images/thumbnail.aspx?q=4884151626171798&amp;id=ead22e64ca7c1ba03d6c161c481a9d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288" y="2924944"/>
            <a:ext cx="152400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30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27540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2000" dirty="0" smtClean="0"/>
              <a:t>Y este texto que sigue está en el futuro, un poco antes de la segunda venida de Cristo, cuando la segunda bestia con cuernos de cordero establezca la ley dominical, y dicte el decreto de muerte para obligar a todo el mundo a adorar a la imagen de la primera bestia y a recibir la marca establecida por esta, o sea que serán obligados a aceptar el domingo como día de reposo establecido por la iglesia Católica Romana, los que persistan en guardar el sábado como día del Señor serán perseguidos y algunos serán muertos </a:t>
            </a:r>
          </a:p>
          <a:p>
            <a:pPr marL="0" indent="0" algn="ctr">
              <a:buNone/>
            </a:pPr>
            <a:r>
              <a:rPr lang="es-ES" sz="2000" dirty="0" smtClean="0"/>
              <a:t> </a:t>
            </a:r>
            <a:r>
              <a:rPr lang="es-ES" sz="2000" dirty="0" smtClean="0">
                <a:solidFill>
                  <a:srgbClr val="FF0000"/>
                </a:solidFill>
              </a:rPr>
              <a:t>(Léase Apoc.13:15-18)</a:t>
            </a:r>
            <a:r>
              <a:rPr lang="es-ES" sz="2000" dirty="0" smtClean="0"/>
              <a:t>.</a:t>
            </a:r>
          </a:p>
          <a:p>
            <a:pPr>
              <a:buNone/>
            </a:pPr>
            <a:r>
              <a:rPr lang="es-ES" sz="2000" dirty="0" smtClean="0">
                <a:solidFill>
                  <a:srgbClr val="FF0000"/>
                </a:solidFill>
              </a:rPr>
              <a:t>Apoc.13:11</a:t>
            </a:r>
            <a:r>
              <a:rPr lang="es-ES" sz="2000" dirty="0" smtClean="0"/>
              <a:t>.             </a:t>
            </a:r>
            <a:r>
              <a:rPr lang="es-ES" sz="2000" dirty="0" smtClean="0">
                <a:solidFill>
                  <a:srgbClr val="FF0000"/>
                </a:solidFill>
              </a:rPr>
              <a:t>13:12-17</a:t>
            </a:r>
            <a:r>
              <a:rPr lang="es-ES" sz="2000" dirty="0" smtClean="0"/>
              <a:t>            </a:t>
            </a:r>
            <a:r>
              <a:rPr lang="es-ES" sz="2000" dirty="0" smtClean="0">
                <a:solidFill>
                  <a:srgbClr val="FF0000"/>
                </a:solidFill>
              </a:rPr>
              <a:t>13: 1-8; Dan.7:21-25. </a:t>
            </a:r>
            <a:r>
              <a:rPr lang="es-ES" sz="2000" dirty="0" smtClean="0"/>
              <a:t>E. Unidos.              Casa Blanca.                   Vaticano. </a:t>
            </a:r>
          </a:p>
          <a:p>
            <a:pPr algn="ctr">
              <a:buNone/>
            </a:pPr>
            <a:endParaRPr lang="es-ES" sz="2000" dirty="0" smtClean="0"/>
          </a:p>
        </p:txBody>
      </p:sp>
      <p:pic>
        <p:nvPicPr>
          <p:cNvPr id="6148" name="Picture 4" descr="http://t1.gstatic.com/images?q=tbn:gajF7uo7v2AQHM%3Ahttp://d.emule.com/fondo-de-escritorio-casa-blanca/fondo-de-escritorio-casa-blanc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4357694"/>
            <a:ext cx="2357454" cy="1576392"/>
          </a:xfrm>
          <a:prstGeom prst="rect">
            <a:avLst/>
          </a:prstGeom>
          <a:noFill/>
        </p:spPr>
      </p:pic>
      <p:pic>
        <p:nvPicPr>
          <p:cNvPr id="6150" name="Picture 6" descr="http://t2.gstatic.com/images?q=tbn:gwbq43S1bdBxgM%3Ahttp://comunidad.muchoviaje.com/CS/photos/navegando_por_el_mediterraneo/images/18316/425x285.aspx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4357694"/>
            <a:ext cx="2357454" cy="1571636"/>
          </a:xfrm>
          <a:prstGeom prst="rect">
            <a:avLst/>
          </a:prstGeom>
          <a:noFill/>
        </p:spPr>
      </p:pic>
      <p:pic>
        <p:nvPicPr>
          <p:cNvPr id="62466" name="Picture 2" descr="http://t2.gstatic.com/images?q=tbn:Mv4WOCd0ut24bM%3Ahttp://www.rapturechrist.com/ramsheep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4429132"/>
            <a:ext cx="1857388" cy="1500198"/>
          </a:xfrm>
          <a:prstGeom prst="rect">
            <a:avLst/>
          </a:prstGeom>
          <a:noFill/>
        </p:spPr>
      </p:pic>
      <p:sp>
        <p:nvSpPr>
          <p:cNvPr id="7" name="6 Flecha a la derecha con muesca"/>
          <p:cNvSpPr/>
          <p:nvPr/>
        </p:nvSpPr>
        <p:spPr>
          <a:xfrm rot="10396625" flipH="1">
            <a:off x="2574198" y="5386851"/>
            <a:ext cx="500066" cy="7143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917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5 Marcador de contenido"/>
          <p:cNvSpPr>
            <a:spLocks noGrp="1"/>
          </p:cNvSpPr>
          <p:nvPr>
            <p:ph idx="1"/>
          </p:nvPr>
        </p:nvSpPr>
        <p:spPr>
          <a:xfrm>
            <a:off x="500034" y="571481"/>
            <a:ext cx="8215370" cy="112932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ES" dirty="0" smtClean="0"/>
              <a:t>La profecía de la ley dominical ya viene en camino: E aquí la noticia.</a:t>
            </a:r>
            <a:r>
              <a:rPr lang="es-ES" sz="2800" dirty="0" smtClean="0"/>
              <a:t/>
            </a:r>
            <a:br>
              <a:rPr lang="es-ES" sz="2800" dirty="0" smtClean="0"/>
            </a:br>
            <a:endParaRPr lang="es-ES" sz="2800" dirty="0" smtClean="0"/>
          </a:p>
          <a:p>
            <a:endParaRPr lang="es-ES" sz="2800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583392" y="1965048"/>
            <a:ext cx="5040560" cy="92333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prstClr val="black"/>
                </a:solidFill>
              </a:rPr>
              <a:t>El Tribunal Constitucional alemán ha dado la razón a la Iglesia y ha prohibido abrir las tiendas en domingo</a:t>
            </a:r>
            <a:r>
              <a:rPr lang="es-ES" dirty="0">
                <a:solidFill>
                  <a:prstClr val="black"/>
                </a:solidFill>
              </a:rPr>
              <a:t>.</a:t>
            </a: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843808" y="4005064"/>
            <a:ext cx="5616624" cy="147732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prstClr val="black"/>
                </a:solidFill>
              </a:rPr>
              <a:t>El Tribunal Constitucional alemán declaró parcialmente anticonstitucional la legislación sobre la apertura de comercios minoristas en domingo que rige en Berlín.</a:t>
            </a:r>
            <a:br>
              <a:rPr lang="es-ES" dirty="0">
                <a:solidFill>
                  <a:prstClr val="black"/>
                </a:solidFill>
              </a:rPr>
            </a:br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2050" name="Picture 2" descr="http://ts3.mm.bing.net/images/thumbnail.aspx?q=4954241201799742&amp;id=02f6dd3e20f737ebf3765625b272978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564904"/>
            <a:ext cx="2088232" cy="138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s1.mm.bing.net/images/thumbnail.aspx?q=4771309955253428&amp;id=b830b8efbde9296275ad90c3ea1fac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80" y="3789040"/>
            <a:ext cx="2169328" cy="19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66664" y="2996952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</a:rPr>
              <a:t>Marcos 2:28 dice que el sábado es el día del Señor.</a:t>
            </a:r>
            <a:br>
              <a:rPr lang="es-ES" sz="1400" dirty="0">
                <a:solidFill>
                  <a:srgbClr val="FF0000"/>
                </a:solidFill>
              </a:rPr>
            </a:br>
            <a:endParaRPr lang="es-CO" sz="1400" dirty="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012160" y="1796623"/>
            <a:ext cx="2646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</a:rPr>
              <a:t>Lucas 23:56 y 24:1 dice que el domingo es el primer día de la semana.</a:t>
            </a:r>
            <a:br>
              <a:rPr lang="es-ES" sz="1400" dirty="0">
                <a:solidFill>
                  <a:srgbClr val="FF0000"/>
                </a:solidFill>
              </a:rPr>
            </a:br>
            <a:endParaRPr lang="es-E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39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 animBg="1"/>
      <p:bldP spid="3" grpId="0" animBg="1"/>
      <p:bldP spid="4" grpId="0" animBg="1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7491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ES" sz="2600" dirty="0" smtClean="0"/>
              <a:t>Los magistrados del Tribunal Constitucional dieron así la razón a las dos principales confesiones alemanas, la </a:t>
            </a:r>
            <a:r>
              <a:rPr lang="es-ES" sz="2600" i="1" dirty="0" smtClean="0">
                <a:solidFill>
                  <a:srgbClr val="0070C0"/>
                </a:solidFill>
              </a:rPr>
              <a:t>Iglesia Católica</a:t>
            </a:r>
            <a:r>
              <a:rPr lang="es-ES" sz="2600" dirty="0" smtClean="0"/>
              <a:t> y la </a:t>
            </a:r>
            <a:r>
              <a:rPr lang="es-ES" sz="2600" i="1" dirty="0" smtClean="0">
                <a:solidFill>
                  <a:srgbClr val="0070C0"/>
                </a:solidFill>
              </a:rPr>
              <a:t>Iglesia Evangélica</a:t>
            </a:r>
            <a:r>
              <a:rPr lang="es-ES" sz="2600" dirty="0" smtClean="0"/>
              <a:t>, que habían denunciado la práctica de abrir los comercios los </a:t>
            </a:r>
            <a:r>
              <a:rPr lang="es-ES" sz="2600" i="1" dirty="0" smtClean="0">
                <a:solidFill>
                  <a:srgbClr val="0070C0"/>
                </a:solidFill>
              </a:rPr>
              <a:t>domingos</a:t>
            </a:r>
            <a:r>
              <a:rPr lang="es-ES" sz="2600" dirty="0" smtClean="0"/>
              <a:t> en la capital alemana.</a:t>
            </a:r>
          </a:p>
          <a:p>
            <a:pPr marL="0" indent="0" algn="ctr">
              <a:buNone/>
            </a:pPr>
            <a:endParaRPr lang="es-ES" sz="2600" dirty="0" smtClean="0"/>
          </a:p>
          <a:p>
            <a:pPr marL="0" indent="0" algn="ctr">
              <a:buNone/>
            </a:pPr>
            <a:r>
              <a:rPr lang="es-ES" sz="2600" dirty="0" smtClean="0"/>
              <a:t>La sentencia considera que dicha apertura comercial los cuatro </a:t>
            </a:r>
            <a:r>
              <a:rPr lang="es-ES" sz="2600" i="1" dirty="0" smtClean="0">
                <a:solidFill>
                  <a:srgbClr val="0070C0"/>
                </a:solidFill>
              </a:rPr>
              <a:t>domingos</a:t>
            </a:r>
            <a:r>
              <a:rPr lang="es-ES" sz="2600" dirty="0" smtClean="0"/>
              <a:t> de Adviento, previos a la Navidad, atenta contra la protección del domingo como jornada de descanso que figura en la Constitución alemana.</a:t>
            </a:r>
            <a:br>
              <a:rPr lang="es-ES" sz="2600" dirty="0" smtClean="0"/>
            </a:br>
            <a:endParaRPr lang="es-ES" sz="2600" dirty="0" smtClean="0"/>
          </a:p>
          <a:p>
            <a:pPr marL="0" indent="0" algn="ctr">
              <a:buNone/>
            </a:pPr>
            <a:r>
              <a:rPr lang="es-ES" sz="2600" dirty="0" smtClean="0"/>
              <a:t>Pese a todo, los jueces de Karlsruhe han decidido permitir que los comercios berlineses abran sus puertas los </a:t>
            </a:r>
            <a:r>
              <a:rPr lang="es-ES" sz="2600" i="1" dirty="0" smtClean="0">
                <a:solidFill>
                  <a:srgbClr val="0070C0"/>
                </a:solidFill>
              </a:rPr>
              <a:t>domingos </a:t>
            </a:r>
            <a:r>
              <a:rPr lang="es-ES" sz="2600" dirty="0" smtClean="0"/>
              <a:t>que quedan </a:t>
            </a:r>
            <a:r>
              <a:rPr lang="es-ES" sz="2600" i="1" dirty="0" smtClean="0">
                <a:solidFill>
                  <a:srgbClr val="0070C0"/>
                </a:solidFill>
              </a:rPr>
              <a:t>hasta finalizar el presente año</a:t>
            </a:r>
            <a:r>
              <a:rPr lang="es-ES" sz="2600" i="1" dirty="0">
                <a:solidFill>
                  <a:srgbClr val="0070C0"/>
                </a:solidFill>
              </a:rPr>
              <a:t> </a:t>
            </a:r>
            <a:r>
              <a:rPr lang="es-ES" sz="2600" i="1" dirty="0" smtClean="0">
                <a:solidFill>
                  <a:srgbClr val="0070C0"/>
                </a:solidFill>
              </a:rPr>
              <a:t>(2006). </a:t>
            </a:r>
            <a:endParaRPr lang="es-ES" sz="1800" i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58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0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32258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ES" sz="2400" dirty="0" smtClean="0"/>
              <a:t>Además establecen que la apertura de los comercios los </a:t>
            </a:r>
            <a:r>
              <a:rPr lang="es-ES" sz="2400" i="1" dirty="0" smtClean="0">
                <a:solidFill>
                  <a:srgbClr val="0070C0"/>
                </a:solidFill>
              </a:rPr>
              <a:t>domingos</a:t>
            </a:r>
            <a:r>
              <a:rPr lang="es-ES" sz="2400" dirty="0" smtClean="0"/>
              <a:t> o festivos al año por "motivos excepcionales", como fiestas empresariales o callejeras, no son anticonstitucionales y pueden continuar llevándose a cabo previo aviso público.</a:t>
            </a:r>
          </a:p>
        </p:txBody>
      </p:sp>
      <p:sp>
        <p:nvSpPr>
          <p:cNvPr id="2" name="1 Rectángulo redondeado"/>
          <p:cNvSpPr/>
          <p:nvPr/>
        </p:nvSpPr>
        <p:spPr>
          <a:xfrm>
            <a:off x="755576" y="2996952"/>
            <a:ext cx="4680520" cy="2592288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i="1" u="sng" dirty="0">
                <a:solidFill>
                  <a:srgbClr val="0070C0"/>
                </a:solidFill>
              </a:rPr>
              <a:t>Los jueces recomiendan además a las autoridades de Berlín que reformen su ley de apertura comercial para adaptarla a la Constitución.</a:t>
            </a:r>
            <a:r>
              <a:rPr lang="es-ES" sz="2400" dirty="0">
                <a:solidFill>
                  <a:prstClr val="white"/>
                </a:solidFill>
              </a:rPr>
              <a:t/>
            </a:r>
            <a:br>
              <a:rPr lang="es-ES" sz="2400" dirty="0">
                <a:solidFill>
                  <a:prstClr val="white"/>
                </a:solidFill>
              </a:rPr>
            </a:br>
            <a:endParaRPr lang="es-ES" sz="2400" dirty="0">
              <a:solidFill>
                <a:prstClr val="white"/>
              </a:solidFill>
            </a:endParaRPr>
          </a:p>
        </p:txBody>
      </p:sp>
      <p:pic>
        <p:nvPicPr>
          <p:cNvPr id="3074" name="Picture 2" descr="http://ts2.mm.bing.net/images/thumbnail.aspx?q=4882553893880985&amp;id=0b36772735be3924c2f3d10ad657fd3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996952"/>
            <a:ext cx="302433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40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entágono"/>
          <p:cNvSpPr/>
          <p:nvPr/>
        </p:nvSpPr>
        <p:spPr>
          <a:xfrm>
            <a:off x="539552" y="692696"/>
            <a:ext cx="6768752" cy="24482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400" dirty="0">
                <a:solidFill>
                  <a:srgbClr val="002060"/>
                </a:solidFill>
              </a:rPr>
              <a:t>Dicha ley, aprobada en noviembre de 2006 y la mas liberal de Alemania, permite a las tiendas abrir sus puertas hasta </a:t>
            </a:r>
            <a:r>
              <a:rPr lang="es-ES" sz="2400" i="1" dirty="0">
                <a:solidFill>
                  <a:srgbClr val="0070C0"/>
                </a:solidFill>
              </a:rPr>
              <a:t>10 domingos al año</a:t>
            </a:r>
            <a:r>
              <a:rPr lang="es-ES" sz="2400" dirty="0">
                <a:solidFill>
                  <a:srgbClr val="002060"/>
                </a:solidFill>
              </a:rPr>
              <a:t>, entre ellos los cuatro previos a las festividades navideñas</a:t>
            </a:r>
            <a:r>
              <a:rPr lang="es-ES" sz="2400" dirty="0">
                <a:solidFill>
                  <a:srgbClr val="002060"/>
                </a:solidFill>
              </a:rPr>
              <a:t>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4" name="3 Pentágono"/>
          <p:cNvSpPr/>
          <p:nvPr/>
        </p:nvSpPr>
        <p:spPr>
          <a:xfrm>
            <a:off x="539552" y="3501008"/>
            <a:ext cx="6768752" cy="230425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>
                <a:solidFill>
                  <a:srgbClr val="002060"/>
                </a:solidFill>
              </a:rPr>
              <a:t>La Constitución alemana incluye en su texto el llamado artículo eclesiástico 139, redactado en 1919 durante la República de Weimar, en el que se establece que los </a:t>
            </a:r>
            <a:r>
              <a:rPr lang="es-ES" sz="2000" i="1" dirty="0">
                <a:solidFill>
                  <a:srgbClr val="0070C0"/>
                </a:solidFill>
              </a:rPr>
              <a:t>domingos son fundamentalmente jornadas de descanso y de "recogimiento espiritual"</a:t>
            </a:r>
            <a:r>
              <a:rPr lang="es-ES" sz="2000" dirty="0">
                <a:solidFill>
                  <a:srgbClr val="002060"/>
                </a:solidFill>
              </a:rPr>
              <a:t>. </a:t>
            </a:r>
            <a:br>
              <a:rPr lang="es-ES" sz="2000" dirty="0">
                <a:solidFill>
                  <a:srgbClr val="002060"/>
                </a:solidFill>
              </a:rPr>
            </a:br>
            <a:endParaRPr lang="es-ES" sz="2000" dirty="0">
              <a:solidFill>
                <a:srgbClr val="002060"/>
              </a:solidFill>
            </a:endParaRPr>
          </a:p>
        </p:txBody>
      </p:sp>
      <p:pic>
        <p:nvPicPr>
          <p:cNvPr id="4098" name="Picture 2" descr="http://ts4.mm.bing.net/images/thumbnail.aspx?q=4547701073184279&amp;id=f54e3e50811ea7f54484a2f00ddc3b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296" y="2132856"/>
            <a:ext cx="152400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515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Llamada de flecha a la derecha"/>
          <p:cNvSpPr/>
          <p:nvPr/>
        </p:nvSpPr>
        <p:spPr>
          <a:xfrm>
            <a:off x="571471" y="571480"/>
            <a:ext cx="6304785" cy="5357850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1471" y="642918"/>
            <a:ext cx="4072537" cy="510909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prstClr val="black"/>
                </a:solidFill>
              </a:rPr>
              <a:t>Apocalipsis dice que la fe de los hijos de la mujer será probada.</a:t>
            </a:r>
          </a:p>
          <a:p>
            <a:pPr algn="ctr"/>
            <a:endParaRPr lang="es-ES" dirty="0">
              <a:solidFill>
                <a:prstClr val="black"/>
              </a:solidFill>
            </a:endParaRPr>
          </a:p>
          <a:p>
            <a:pPr algn="ctr"/>
            <a:r>
              <a:rPr lang="es-ES" b="1" dirty="0">
                <a:solidFill>
                  <a:srgbClr val="FF0000"/>
                </a:solidFill>
              </a:rPr>
              <a:t>Apoc.14:12:</a:t>
            </a:r>
            <a:r>
              <a:rPr lang="es-ES" dirty="0">
                <a:solidFill>
                  <a:prstClr val="black"/>
                </a:solidFill>
              </a:rPr>
              <a:t> “Aquí está la paciencia de los santos, los que guardan </a:t>
            </a:r>
            <a:r>
              <a:rPr lang="es-ES" b="1" dirty="0">
                <a:solidFill>
                  <a:prstClr val="black"/>
                </a:solidFill>
              </a:rPr>
              <a:t>LOS MANDAMIENTOS DE DIOS y tienen la fe de Jesús</a:t>
            </a:r>
            <a:r>
              <a:rPr lang="es-ES" dirty="0">
                <a:solidFill>
                  <a:prstClr val="black"/>
                </a:solidFill>
              </a:rPr>
              <a:t>”.</a:t>
            </a:r>
          </a:p>
          <a:p>
            <a:pPr algn="ctr"/>
            <a:endParaRPr lang="es-ES" dirty="0">
              <a:solidFill>
                <a:prstClr val="black"/>
              </a:solidFill>
            </a:endParaRPr>
          </a:p>
          <a:p>
            <a:pPr algn="ctr"/>
            <a:r>
              <a:rPr lang="es-ES" sz="2000" b="1" i="1" dirty="0">
                <a:solidFill>
                  <a:srgbClr val="0070C0"/>
                </a:solidFill>
              </a:rPr>
              <a:t>Nótese dos  expresiones.</a:t>
            </a:r>
          </a:p>
          <a:p>
            <a:endParaRPr lang="es-ES" dirty="0">
              <a:solidFill>
                <a:prstClr val="black"/>
              </a:solidFill>
            </a:endParaRPr>
          </a:p>
          <a:p>
            <a:pPr algn="ctr"/>
            <a:r>
              <a:rPr lang="es-ES" dirty="0">
                <a:solidFill>
                  <a:prstClr val="black"/>
                </a:solidFill>
              </a:rPr>
              <a:t>Primero. “</a:t>
            </a:r>
            <a:r>
              <a:rPr lang="es-ES" b="1" dirty="0">
                <a:solidFill>
                  <a:srgbClr val="C00000"/>
                </a:solidFill>
              </a:rPr>
              <a:t>LOS</a:t>
            </a:r>
            <a:r>
              <a:rPr lang="es-ES" dirty="0">
                <a:solidFill>
                  <a:prstClr val="black"/>
                </a:solidFill>
              </a:rPr>
              <a:t>”, quiere decir todos los diez, </a:t>
            </a:r>
            <a:r>
              <a:rPr lang="es-ES" b="1" dirty="0">
                <a:solidFill>
                  <a:srgbClr val="FF0000"/>
                </a:solidFill>
              </a:rPr>
              <a:t>Exo.20:3-17y Deut.5:6-21</a:t>
            </a:r>
            <a:r>
              <a:rPr lang="es-ES" dirty="0">
                <a:solidFill>
                  <a:prstClr val="black"/>
                </a:solidFill>
              </a:rPr>
              <a:t>.</a:t>
            </a:r>
          </a:p>
          <a:p>
            <a:endParaRPr lang="es-ES" dirty="0">
              <a:solidFill>
                <a:prstClr val="black"/>
              </a:solidFill>
            </a:endParaRPr>
          </a:p>
          <a:p>
            <a:pPr algn="ctr"/>
            <a:r>
              <a:rPr lang="es-ES" dirty="0">
                <a:solidFill>
                  <a:prstClr val="black"/>
                </a:solidFill>
              </a:rPr>
              <a:t>Segundo. “</a:t>
            </a:r>
            <a:r>
              <a:rPr lang="es-ES" b="1" dirty="0">
                <a:solidFill>
                  <a:srgbClr val="C00000"/>
                </a:solidFill>
              </a:rPr>
              <a:t>DE</a:t>
            </a:r>
            <a:r>
              <a:rPr lang="es-ES" dirty="0">
                <a:solidFill>
                  <a:prstClr val="black"/>
                </a:solidFill>
              </a:rPr>
              <a:t>”, De Dios, no de los hombres, no los que los hombres reformaron. </a:t>
            </a:r>
          </a:p>
        </p:txBody>
      </p:sp>
      <p:pic>
        <p:nvPicPr>
          <p:cNvPr id="5122" name="Picture 2" descr="http://ts1.mm.bing.net/images/thumbnail.aspx?q=5041502043308748&amp;id=2dc7e39acd2bf825759746feb68b070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42918"/>
            <a:ext cx="2160240" cy="213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ts3.mm.bing.net/images/thumbnail.aspx?q=4700593331766378&amp;id=6382748ab4d3f6408a190781a1b2969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717032"/>
            <a:ext cx="2160240" cy="203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37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squina doblada"/>
          <p:cNvSpPr/>
          <p:nvPr/>
        </p:nvSpPr>
        <p:spPr>
          <a:xfrm>
            <a:off x="706138" y="571480"/>
            <a:ext cx="6026102" cy="271350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sz="2400" dirty="0">
              <a:solidFill>
                <a:prstClr val="white"/>
              </a:solidFill>
            </a:endParaRPr>
          </a:p>
          <a:p>
            <a:endParaRPr lang="es-ES" sz="2400" dirty="0">
              <a:solidFill>
                <a:prstClr val="white"/>
              </a:solidFill>
            </a:endParaRPr>
          </a:p>
          <a:p>
            <a:pPr algn="ctr"/>
            <a:r>
              <a:rPr lang="es-ES" sz="2400" dirty="0">
                <a:solidFill>
                  <a:prstClr val="white"/>
                </a:solidFill>
              </a:rPr>
              <a:t>Quiere decir que debemos guardarlos como Dios los escribió en las tablas con su dedo </a:t>
            </a:r>
            <a:r>
              <a:rPr lang="es-ES" sz="2000" dirty="0">
                <a:solidFill>
                  <a:srgbClr val="002060"/>
                </a:solidFill>
              </a:rPr>
              <a:t>(Éxodo 31:18 y Exo.10:1,2,4)</a:t>
            </a:r>
            <a:r>
              <a:rPr lang="es-ES" sz="2400" dirty="0">
                <a:solidFill>
                  <a:prstClr val="white"/>
                </a:solidFill>
              </a:rPr>
              <a:t>,  incluyendo por su puesto la observancia del Sábado, que es el cuarto mandamiento, porque Jesús dijo:</a:t>
            </a:r>
          </a:p>
          <a:p>
            <a:endParaRPr lang="es-ES" sz="2400" dirty="0">
              <a:solidFill>
                <a:prstClr val="white"/>
              </a:solidFill>
            </a:endParaRPr>
          </a:p>
        </p:txBody>
      </p:sp>
      <p:pic>
        <p:nvPicPr>
          <p:cNvPr id="6146" name="Picture 2" descr="http://ts1.mm.bing.net/images/thumbnail.aspx?q=4699532465538596&amp;id=bfdbc7a3c486485471ae80bdfa7b784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71480"/>
            <a:ext cx="1872208" cy="271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27784" y="3645024"/>
            <a:ext cx="583264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prstClr val="black"/>
                </a:solidFill>
              </a:rPr>
              <a:t> </a:t>
            </a:r>
            <a:r>
              <a:rPr lang="es-ES" sz="2400" dirty="0">
                <a:solidFill>
                  <a:prstClr val="black"/>
                </a:solidFill>
              </a:rPr>
              <a:t>“No </a:t>
            </a:r>
            <a:r>
              <a:rPr lang="es-ES" sz="2400" dirty="0">
                <a:solidFill>
                  <a:prstClr val="black"/>
                </a:solidFill>
              </a:rPr>
              <a:t>penséis que vine a </a:t>
            </a:r>
            <a:r>
              <a:rPr lang="es-ES" sz="2800" b="1" dirty="0">
                <a:solidFill>
                  <a:prstClr val="black"/>
                </a:solidFill>
              </a:rPr>
              <a:t>invalidar</a:t>
            </a:r>
            <a:r>
              <a:rPr lang="es-ES" sz="2400" dirty="0">
                <a:solidFill>
                  <a:prstClr val="black"/>
                </a:solidFill>
              </a:rPr>
              <a:t> la Ley, Os aseguro que mientras existan el cielo y la tierra, ni </a:t>
            </a:r>
            <a:r>
              <a:rPr lang="es-ES" sz="2400" b="1" dirty="0">
                <a:solidFill>
                  <a:prstClr val="black"/>
                </a:solidFill>
              </a:rPr>
              <a:t>UNA LETRA,</a:t>
            </a:r>
            <a:r>
              <a:rPr lang="es-ES" sz="2400" dirty="0">
                <a:solidFill>
                  <a:prstClr val="black"/>
                </a:solidFill>
              </a:rPr>
              <a:t> ni </a:t>
            </a:r>
            <a:r>
              <a:rPr lang="es-ES" sz="2400" b="1" dirty="0">
                <a:solidFill>
                  <a:prstClr val="black"/>
                </a:solidFill>
              </a:rPr>
              <a:t>UN PUNTO DE LA LEY PERECERÀ</a:t>
            </a:r>
            <a:r>
              <a:rPr lang="es-ES" sz="2400" dirty="0">
                <a:solidFill>
                  <a:prstClr val="black"/>
                </a:solidFill>
              </a:rPr>
              <a:t>,” </a:t>
            </a:r>
            <a:r>
              <a:rPr lang="es-ES" sz="2400" dirty="0">
                <a:solidFill>
                  <a:srgbClr val="FF0000"/>
                </a:solidFill>
              </a:rPr>
              <a:t>(Mat.5:17,18). </a:t>
            </a:r>
          </a:p>
        </p:txBody>
      </p:sp>
      <p:pic>
        <p:nvPicPr>
          <p:cNvPr id="6148" name="Picture 4" descr="http://ts2.mm.bing.net/images/thumbnail.aspx?q=4791629456605521&amp;id=f26e21c3abb423ec3f7c899d46fa2d0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38" y="3645023"/>
            <a:ext cx="1777630" cy="197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8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UMBERTO\Pictures\Bíblicas\L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30258">
            <a:off x="5231334" y="985859"/>
            <a:ext cx="3193069" cy="5022429"/>
          </a:xfrm>
          <a:prstGeom prst="rect">
            <a:avLst/>
          </a:prstGeom>
          <a:noFill/>
        </p:spPr>
      </p:pic>
      <p:sp>
        <p:nvSpPr>
          <p:cNvPr id="2" name="1 Rectángulo redondeado"/>
          <p:cNvSpPr/>
          <p:nvPr/>
        </p:nvSpPr>
        <p:spPr>
          <a:xfrm>
            <a:off x="611560" y="476672"/>
            <a:ext cx="4455280" cy="54006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rgbClr val="002060"/>
                </a:solidFill>
              </a:rPr>
              <a:t>El texto sagrado dice:  los mandamientos “</a:t>
            </a:r>
            <a:r>
              <a:rPr lang="es-ES" sz="2000" b="1" i="1" dirty="0">
                <a:solidFill>
                  <a:srgbClr val="002060"/>
                </a:solidFill>
              </a:rPr>
              <a:t>de Dios</a:t>
            </a:r>
            <a:r>
              <a:rPr lang="es-ES" sz="2000" dirty="0">
                <a:solidFill>
                  <a:srgbClr val="002060"/>
                </a:solidFill>
              </a:rPr>
              <a:t>”, </a:t>
            </a:r>
            <a:r>
              <a:rPr lang="es-ES" sz="2000" dirty="0">
                <a:solidFill>
                  <a:srgbClr val="002060"/>
                </a:solidFill>
              </a:rPr>
              <a:t> </a:t>
            </a:r>
            <a:r>
              <a:rPr lang="es-ES" sz="2000" dirty="0">
                <a:solidFill>
                  <a:srgbClr val="002060"/>
                </a:solidFill>
              </a:rPr>
              <a:t>¿Por qué resalta este hecho? </a:t>
            </a:r>
            <a:endParaRPr lang="es-ES" sz="2000" dirty="0">
              <a:solidFill>
                <a:srgbClr val="002060"/>
              </a:solidFill>
            </a:endParaRPr>
          </a:p>
          <a:p>
            <a:pPr algn="ctr"/>
            <a:endParaRPr lang="es-ES" sz="2000" dirty="0">
              <a:solidFill>
                <a:srgbClr val="002060"/>
              </a:solidFill>
            </a:endParaRPr>
          </a:p>
          <a:p>
            <a:pPr algn="ctr"/>
            <a:r>
              <a:rPr lang="es-ES" sz="2000" dirty="0">
                <a:solidFill>
                  <a:srgbClr val="002060"/>
                </a:solidFill>
              </a:rPr>
              <a:t>Porque </a:t>
            </a:r>
            <a:r>
              <a:rPr lang="es-ES" sz="2000" dirty="0">
                <a:solidFill>
                  <a:srgbClr val="002060"/>
                </a:solidFill>
              </a:rPr>
              <a:t>en el tiempo que Juan escribió Apocalipsis, Dios sabia que en el futuro surgirían religiones que cambiarían su Santa Ley </a:t>
            </a:r>
            <a:r>
              <a:rPr lang="es-ES" sz="2000" dirty="0">
                <a:solidFill>
                  <a:srgbClr val="FF0000"/>
                </a:solidFill>
              </a:rPr>
              <a:t>(Daniel 7:25)</a:t>
            </a:r>
            <a:r>
              <a:rPr lang="es-ES" sz="2000" dirty="0">
                <a:solidFill>
                  <a:srgbClr val="002060"/>
                </a:solidFill>
              </a:rPr>
              <a:t>, y en su lugar inventarían leyes acomodadas conforme a su manera de pensar y no conforme a la voluntad de Dios, el cual dice que es: “un Dios </a:t>
            </a:r>
            <a:r>
              <a:rPr lang="es-ES" sz="2000" b="1" dirty="0">
                <a:solidFill>
                  <a:srgbClr val="002060"/>
                </a:solidFill>
              </a:rPr>
              <a:t>CELOSO</a:t>
            </a:r>
            <a:r>
              <a:rPr lang="es-ES" sz="2000" dirty="0">
                <a:solidFill>
                  <a:srgbClr val="002060"/>
                </a:solidFill>
              </a:rPr>
              <a:t>” </a:t>
            </a:r>
            <a:r>
              <a:rPr lang="es-ES" sz="2000" dirty="0">
                <a:solidFill>
                  <a:srgbClr val="FF0000"/>
                </a:solidFill>
              </a:rPr>
              <a:t>(Exo.34:14).</a:t>
            </a:r>
          </a:p>
        </p:txBody>
      </p:sp>
    </p:spTree>
    <p:extLst>
      <p:ext uri="{BB962C8B-B14F-4D97-AF65-F5344CB8AC3E}">
        <p14:creationId xmlns:p14="http://schemas.microsoft.com/office/powerpoint/2010/main" val="182910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razón"/>
          <p:cNvSpPr/>
          <p:nvPr/>
        </p:nvSpPr>
        <p:spPr>
          <a:xfrm>
            <a:off x="785786" y="571480"/>
            <a:ext cx="4572032" cy="5214974"/>
          </a:xfrm>
          <a:prstGeom prst="hear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rgbClr val="002060"/>
                </a:solidFill>
              </a:rPr>
              <a:t>Jesús dijo: “En vano me honran, ensañando como doctrinas </a:t>
            </a:r>
            <a:r>
              <a:rPr lang="es-ES" b="1" dirty="0">
                <a:solidFill>
                  <a:srgbClr val="002060"/>
                </a:solidFill>
              </a:rPr>
              <a:t>mandamientos de Hombres</a:t>
            </a:r>
            <a:r>
              <a:rPr lang="es-ES" dirty="0">
                <a:solidFill>
                  <a:srgbClr val="002060"/>
                </a:solidFill>
              </a:rPr>
              <a:t>” </a:t>
            </a:r>
            <a:r>
              <a:rPr lang="es-ES" b="1" dirty="0">
                <a:solidFill>
                  <a:srgbClr val="FF0000"/>
                </a:solidFill>
              </a:rPr>
              <a:t>(Mat.15:9).</a:t>
            </a:r>
          </a:p>
          <a:p>
            <a:pPr algn="ctr"/>
            <a:endParaRPr lang="es-ES" dirty="0">
              <a:solidFill>
                <a:srgbClr val="002060"/>
              </a:solidFill>
            </a:endParaRPr>
          </a:p>
          <a:p>
            <a:pPr algn="ctr"/>
            <a:r>
              <a:rPr lang="es-ES" dirty="0">
                <a:solidFill>
                  <a:srgbClr val="002060"/>
                </a:solidFill>
              </a:rPr>
              <a:t>Es decir: mandamientos que yo no he ordenado. </a:t>
            </a:r>
          </a:p>
        </p:txBody>
      </p:sp>
      <p:pic>
        <p:nvPicPr>
          <p:cNvPr id="2050" name="Picture 2" descr="C:\Users\HUMBERTO\Pictures\Bíblicas\9EGCH0CAXXB2BCCATQHSXOCA2GR93DCAKVY5C3CADQADUICA6GIEK8CA8V6MXRCAC0THEOCAZEEYL1CAD71CX3CAT4RN2MCAWVXS2WCAQLM5F3CAJKFHYGCAXJNLSQCAUAMC3XCAMSFS86CA7VVYV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5" y="692696"/>
            <a:ext cx="2928957" cy="489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0868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530352"/>
            <a:ext cx="8044376" cy="810416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2000" dirty="0" smtClean="0"/>
              <a:t>Pero además el texto menciona dos características importantes de este pueblo singular.</a:t>
            </a:r>
          </a:p>
        </p:txBody>
      </p:sp>
      <p:pic>
        <p:nvPicPr>
          <p:cNvPr id="3074" name="Picture 2" descr="C:\Users\HUMBERTO\Pictures\INQICICIÒN\1PLK2OCA1F6FUHCA03YOA7CAD2CR4NCAX4MO26CA7OHRIZCAR2DAF7CAI6POS0CADIUM8RCAXHRVQNCAVC9RETCA077BPECAQLY88ACAN40Q6JCAV18R7LCA009H8MCA7ZF6IWCAM41LO4CARA8P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9152" y="1484784"/>
            <a:ext cx="1669112" cy="2016224"/>
          </a:xfrm>
          <a:prstGeom prst="rect">
            <a:avLst/>
          </a:prstGeom>
          <a:noFill/>
        </p:spPr>
      </p:pic>
      <p:sp>
        <p:nvSpPr>
          <p:cNvPr id="4" name="3 Pentágono"/>
          <p:cNvSpPr/>
          <p:nvPr/>
        </p:nvSpPr>
        <p:spPr>
          <a:xfrm>
            <a:off x="526624" y="1484784"/>
            <a:ext cx="4752528" cy="201622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400" dirty="0">
                <a:solidFill>
                  <a:srgbClr val="002060"/>
                </a:solidFill>
              </a:rPr>
              <a:t>Primero. </a:t>
            </a:r>
            <a:r>
              <a:rPr lang="es-ES" sz="2400" dirty="0">
                <a:solidFill>
                  <a:srgbClr val="002060"/>
                </a:solidFill>
              </a:rPr>
              <a:t>  La </a:t>
            </a:r>
            <a:r>
              <a:rPr lang="es-ES" sz="2400" dirty="0">
                <a:solidFill>
                  <a:srgbClr val="002060"/>
                </a:solidFill>
              </a:rPr>
              <a:t>“paciencia”. y</a:t>
            </a:r>
          </a:p>
          <a:p>
            <a:r>
              <a:rPr lang="es-ES" sz="2400" dirty="0">
                <a:solidFill>
                  <a:srgbClr val="002060"/>
                </a:solidFill>
              </a:rPr>
              <a:t>Segundo. La “santidad”.</a:t>
            </a:r>
          </a:p>
          <a:p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9552" y="3823533"/>
            <a:ext cx="8044376" cy="64633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prstClr val="black"/>
                </a:solidFill>
              </a:rPr>
              <a:t>La </a:t>
            </a:r>
            <a:r>
              <a:rPr lang="es-ES" b="1" dirty="0">
                <a:solidFill>
                  <a:prstClr val="black"/>
                </a:solidFill>
              </a:rPr>
              <a:t>paciencia</a:t>
            </a:r>
            <a:r>
              <a:rPr lang="es-ES" dirty="0">
                <a:solidFill>
                  <a:prstClr val="black"/>
                </a:solidFill>
              </a:rPr>
              <a:t> es la </a:t>
            </a:r>
            <a:r>
              <a:rPr lang="es-ES" dirty="0">
                <a:solidFill>
                  <a:prstClr val="black"/>
                </a:solidFill>
                <a:hlinkClick r:id="rId4" action="ppaction://hlinkfile" tooltip="Actitud"/>
              </a:rPr>
              <a:t>actitud</a:t>
            </a:r>
            <a:r>
              <a:rPr lang="es-ES" dirty="0">
                <a:solidFill>
                  <a:prstClr val="black"/>
                </a:solidFill>
              </a:rPr>
              <a:t> que lleva al ser humano a poder soportar cualquier contratiempo y dificultad.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70424" y="4660781"/>
            <a:ext cx="8044376" cy="92333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En el Antiguo Testamento el hebreo </a:t>
            </a:r>
            <a:r>
              <a:rPr lang="es-CO" i="1" dirty="0">
                <a:solidFill>
                  <a:prstClr val="black"/>
                </a:solidFill>
              </a:rPr>
              <a:t>Kadosch</a:t>
            </a:r>
            <a:r>
              <a:rPr lang="es-CO" dirty="0">
                <a:solidFill>
                  <a:prstClr val="black"/>
                </a:solidFill>
              </a:rPr>
              <a:t> (santo) significaba estar separado de lo secular o profano y dedicado al servicio de Dios.</a:t>
            </a:r>
          </a:p>
        </p:txBody>
      </p:sp>
      <p:pic>
        <p:nvPicPr>
          <p:cNvPr id="1026" name="Picture 2" descr="http://ts4.mm.bing.net/images/thumbnail.aspx?q=4756389250794135&amp;id=8002f413dfc4318f1e389edc4d903c1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653" y="1484784"/>
            <a:ext cx="1438275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534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4921744" cy="532754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ES" dirty="0" smtClean="0"/>
              <a:t>Así, puede decirse que el paciente va haciéndose fuerte poco a poco, paso a paso, día a día, mientras que el fuerte sabe ser siempre paciente. El ser paciente requiere de un incremento en la fuerza cuando ésta, por lógica natural, decae.</a:t>
            </a:r>
          </a:p>
          <a:p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En la </a:t>
            </a:r>
            <a:r>
              <a:rPr lang="es-ES" dirty="0" smtClean="0">
                <a:hlinkClick r:id="rId3" action="ppaction://hlinkfile" tooltip="Biblia"/>
              </a:rPr>
              <a:t>Biblia</a:t>
            </a:r>
            <a:r>
              <a:rPr lang="es-ES" dirty="0" smtClean="0"/>
              <a:t>, la paciencia, es la espera confiada en la intervención liberadora de </a:t>
            </a:r>
            <a:r>
              <a:rPr lang="es-ES" dirty="0" smtClean="0">
                <a:hlinkClick r:id="rId4" action="ppaction://hlinkfile" tooltip="Dios"/>
              </a:rPr>
              <a:t>Dios</a:t>
            </a:r>
            <a:r>
              <a:rPr lang="es-ES" dirty="0" smtClean="0"/>
              <a:t>; paciencia cristiana quiere decir, así, </a:t>
            </a:r>
            <a:r>
              <a:rPr lang="es-ES" b="1" u="sng" dirty="0" smtClean="0"/>
              <a:t>perseverancia</a:t>
            </a:r>
            <a:r>
              <a:rPr lang="es-ES" dirty="0" smtClean="0"/>
              <a:t> en la </a:t>
            </a:r>
            <a:r>
              <a:rPr lang="es-ES" dirty="0" smtClean="0">
                <a:hlinkClick r:id="rId5" action="ppaction://hlinkfile" tooltip="Esperanza"/>
              </a:rPr>
              <a:t>esperanza</a:t>
            </a:r>
            <a:r>
              <a:rPr lang="es-ES" dirty="0" smtClean="0"/>
              <a:t>. Su opuesto es la </a:t>
            </a:r>
            <a:r>
              <a:rPr lang="es-ES" dirty="0" smtClean="0">
                <a:hlinkClick r:id="rId6" action="ppaction://hlinkfile" tooltip="Ira"/>
              </a:rPr>
              <a:t>ira</a:t>
            </a:r>
            <a:r>
              <a:rPr lang="es-ES" dirty="0" smtClean="0"/>
              <a:t>.</a:t>
            </a:r>
            <a:endParaRPr lang="es-ES" dirty="0"/>
          </a:p>
        </p:txBody>
      </p:sp>
      <p:pic>
        <p:nvPicPr>
          <p:cNvPr id="4098" name="Picture 2" descr="C:\Users\HUMBERTO\Pictures\Bíblicas\28a23c9e4a6e849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620688"/>
            <a:ext cx="2880320" cy="322098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4029165"/>
            <a:ext cx="3059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srgbClr val="FF0000"/>
                </a:solidFill>
              </a:rPr>
              <a:t>Cristo dice: «aprended de mi</a:t>
            </a:r>
            <a:r>
              <a:rPr lang="es-CO" dirty="0">
                <a:solidFill>
                  <a:srgbClr val="FF0000"/>
                </a:solidFill>
              </a:rPr>
              <a:t>» (Mat.11:29). </a:t>
            </a:r>
            <a:r>
              <a:rPr lang="es-CO" dirty="0">
                <a:solidFill>
                  <a:srgbClr val="FF0000"/>
                </a:solidFill>
              </a:rPr>
              <a:t>Es por ello que, entre más tiempo pase usted junto a Jesús, </a:t>
            </a:r>
            <a:r>
              <a:rPr lang="es-CO" dirty="0">
                <a:solidFill>
                  <a:srgbClr val="FF0000"/>
                </a:solidFill>
              </a:rPr>
              <a:t>será </a:t>
            </a:r>
            <a:r>
              <a:rPr lang="es-CO" dirty="0">
                <a:solidFill>
                  <a:srgbClr val="FF0000"/>
                </a:solidFill>
              </a:rPr>
              <a:t>más paciente y santo.  </a:t>
            </a:r>
          </a:p>
        </p:txBody>
      </p:sp>
    </p:spTree>
    <p:extLst>
      <p:ext uri="{BB962C8B-B14F-4D97-AF65-F5344CB8AC3E}">
        <p14:creationId xmlns:p14="http://schemas.microsoft.com/office/powerpoint/2010/main" val="565908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5209776" cy="532754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ES" dirty="0" smtClean="0"/>
              <a:t>La paciencia del pueblo de Dios será puesta a prueba cuando se dicte el decreto de muerte </a:t>
            </a:r>
            <a:r>
              <a:rPr lang="es-ES" dirty="0" smtClean="0">
                <a:solidFill>
                  <a:srgbClr val="FF0000"/>
                </a:solidFill>
              </a:rPr>
              <a:t>(Apoc.13:15-17)</a:t>
            </a:r>
            <a:r>
              <a:rPr lang="es-ES" dirty="0" smtClean="0"/>
              <a:t>, para obligarlos a transgredir el santo sábado “día del Señor” </a:t>
            </a:r>
            <a:r>
              <a:rPr lang="es-ES" i="1" dirty="0" smtClean="0">
                <a:solidFill>
                  <a:srgbClr val="FF0000"/>
                </a:solidFill>
              </a:rPr>
              <a:t>(Por favor léase Isaías 58: 13-14 y Marcos 2:28,29).</a:t>
            </a:r>
          </a:p>
          <a:p>
            <a:endParaRPr lang="es-ES" dirty="0" smtClean="0"/>
          </a:p>
          <a:p>
            <a:pPr marL="0" indent="0" algn="ctr">
              <a:buNone/>
            </a:pPr>
            <a:r>
              <a:rPr lang="es-ES" dirty="0" smtClean="0"/>
              <a:t>Nótese que a los que guardan los Mandamientos de Dios se los llama “santos”. Y encontramos en toda la Biblia que Dios a exigido de su pueblo: </a:t>
            </a:r>
            <a:r>
              <a:rPr lang="es-ES" i="1" dirty="0" smtClean="0">
                <a:solidFill>
                  <a:srgbClr val="0070C0"/>
                </a:solidFill>
              </a:rPr>
              <a:t>“seréis santos, porque Yo Soy santo”. “Sed, pues, santos, porque Yo Soy santo”</a:t>
            </a:r>
            <a:r>
              <a:rPr lang="es-ES" dirty="0" smtClean="0"/>
              <a:t> </a:t>
            </a:r>
            <a:r>
              <a:rPr lang="es-ES" dirty="0" smtClean="0">
                <a:solidFill>
                  <a:srgbClr val="FF0000"/>
                </a:solidFill>
              </a:rPr>
              <a:t>(Levítico 11:43-45).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5122" name="Picture 2" descr="C:\Users\HUMBERTO\Pictures\Bíblicas\J0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212976"/>
            <a:ext cx="2736304" cy="2444079"/>
          </a:xfrm>
          <a:prstGeom prst="rect">
            <a:avLst/>
          </a:prstGeom>
          <a:noFill/>
        </p:spPr>
      </p:pic>
      <p:pic>
        <p:nvPicPr>
          <p:cNvPr id="2050" name="Picture 2" descr="http://t2.gstatic.com/images?q=tbn:ANd9GcRk8nQtX8sAQmhA9Ki0lCHVNPP62KAOGy6eM8AR59cxGdeJn6g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16536"/>
            <a:ext cx="216024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53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rgamino vertical"/>
          <p:cNvSpPr/>
          <p:nvPr/>
        </p:nvSpPr>
        <p:spPr>
          <a:xfrm>
            <a:off x="467544" y="500042"/>
            <a:ext cx="6390456" cy="5214974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187624" y="1214422"/>
            <a:ext cx="49685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prstClr val="black"/>
                </a:solidFill>
              </a:rPr>
              <a:t>«Santo» significa, pues, «</a:t>
            </a:r>
            <a:r>
              <a:rPr lang="es-ES" sz="2400" b="1" dirty="0">
                <a:solidFill>
                  <a:prstClr val="black"/>
                </a:solidFill>
              </a:rPr>
              <a:t>consagrado</a:t>
            </a:r>
            <a:r>
              <a:rPr lang="es-ES" sz="2400" dirty="0">
                <a:solidFill>
                  <a:prstClr val="black"/>
                </a:solidFill>
              </a:rPr>
              <a:t>», es decir, elegido y separado del resto del mundo y destinado al servicio y al culto de Dios. </a:t>
            </a:r>
          </a:p>
          <a:p>
            <a:pPr algn="ctr"/>
            <a:endParaRPr lang="es-ES" sz="2400" dirty="0">
              <a:solidFill>
                <a:prstClr val="black"/>
              </a:solidFill>
            </a:endParaRPr>
          </a:p>
          <a:p>
            <a:pPr algn="ctr"/>
            <a:r>
              <a:rPr lang="es-ES" sz="2400" dirty="0">
                <a:solidFill>
                  <a:prstClr val="black"/>
                </a:solidFill>
              </a:rPr>
              <a:t>Santo es todo lo que entra en una relación particular con Dios, después de haber sido separado de todo lo demás.</a:t>
            </a:r>
            <a:endParaRPr lang="es-ES" sz="2400" dirty="0">
              <a:solidFill>
                <a:prstClr val="black"/>
              </a:solidFill>
            </a:endParaRPr>
          </a:p>
        </p:txBody>
      </p:sp>
      <p:pic>
        <p:nvPicPr>
          <p:cNvPr id="6" name="Picture 2" descr="http://ts4.mm.bing.net/images/thumbnail.aspx?q=4756389250794135&amp;id=8002f413dfc4318f1e389edc4d903c1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12776"/>
            <a:ext cx="2232248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879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28604"/>
            <a:ext cx="8352928" cy="5448668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2000" dirty="0" smtClean="0"/>
              <a:t>No podemos seguir adelante sin mencionar algo importante que dice </a:t>
            </a:r>
            <a:r>
              <a:rPr lang="es-ES" sz="2000" dirty="0" smtClean="0">
                <a:solidFill>
                  <a:srgbClr val="FF0000"/>
                </a:solidFill>
              </a:rPr>
              <a:t>Apoc.14:12</a:t>
            </a:r>
            <a:r>
              <a:rPr lang="es-ES" sz="2000" dirty="0" smtClean="0"/>
              <a:t> que poseerá el pueblo de Dios un poco antes del regreso de Cristo a la tierra.</a:t>
            </a:r>
          </a:p>
          <a:p>
            <a:endParaRPr lang="es-ES" sz="2000" dirty="0" smtClean="0"/>
          </a:p>
          <a:p>
            <a:pPr marL="0" indent="0">
              <a:buNone/>
            </a:pPr>
            <a:r>
              <a:rPr lang="es-ES" sz="2000" dirty="0" smtClean="0"/>
              <a:t>                1) La “paciencia”.</a:t>
            </a:r>
          </a:p>
          <a:p>
            <a:pPr marL="0" indent="0">
              <a:buNone/>
            </a:pPr>
            <a:r>
              <a:rPr lang="es-ES" sz="2000" dirty="0" smtClean="0"/>
              <a:t>                2) Guarda los “Mandamientos de Dios”.</a:t>
            </a:r>
          </a:p>
          <a:p>
            <a:pPr marL="0" indent="0">
              <a:buNone/>
            </a:pPr>
            <a:r>
              <a:rPr lang="es-ES" sz="2000" dirty="0" smtClean="0"/>
              <a:t>                3) Tiene la “fe de Jesús”.</a:t>
            </a:r>
          </a:p>
          <a:p>
            <a:endParaRPr lang="es-ES" sz="2000" dirty="0" smtClean="0"/>
          </a:p>
          <a:p>
            <a:pPr marL="0" indent="0">
              <a:buNone/>
            </a:pPr>
            <a:endParaRPr lang="es-ES" sz="2000" dirty="0" smtClean="0"/>
          </a:p>
          <a:p>
            <a:pPr marL="0" indent="0">
              <a:buNone/>
            </a:pPr>
            <a:r>
              <a:rPr lang="es-ES" sz="2000" dirty="0" smtClean="0"/>
              <a:t>O sea que, el que dice que tiene “fe en Jesús” o la “fe de Jesús”, </a:t>
            </a:r>
            <a:r>
              <a:rPr lang="es-ES" sz="2400" b="1" dirty="0" smtClean="0"/>
              <a:t>irremediablemente</a:t>
            </a:r>
            <a:r>
              <a:rPr lang="es-ES" sz="2000" dirty="0" smtClean="0"/>
              <a:t> debe obedecer “los 10 Mandamientos de Dios”, por que la “fe”, y la obediencia a los “Mandamientos de Dios” van de la mano. Es lo mismo que la “fe y las obras”, recuerde que la “fe” sin la «obediencia» esta muerta, acordémonos de lo que dice </a:t>
            </a:r>
            <a:r>
              <a:rPr lang="es-ES" sz="2000" dirty="0" smtClean="0">
                <a:solidFill>
                  <a:srgbClr val="FF0000"/>
                </a:solidFill>
              </a:rPr>
              <a:t>Santiago 2: 8-12.</a:t>
            </a:r>
          </a:p>
        </p:txBody>
      </p:sp>
    </p:spTree>
    <p:extLst>
      <p:ext uri="{BB962C8B-B14F-4D97-AF65-F5344CB8AC3E}">
        <p14:creationId xmlns:p14="http://schemas.microsoft.com/office/powerpoint/2010/main" val="2900077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5214950"/>
            <a:ext cx="8183880" cy="57150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es-ES" dirty="0" smtClean="0"/>
              <a:t>             SANTIAGO 2:17</a:t>
            </a:r>
            <a:endParaRPr lang="es-ES" dirty="0"/>
          </a:p>
        </p:txBody>
      </p:sp>
      <p:pic>
        <p:nvPicPr>
          <p:cNvPr id="4" name="Picture 2" descr="Ver imagen en tamaño complet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642918"/>
            <a:ext cx="6715172" cy="44291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91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1816</Words>
  <Application>Microsoft Office PowerPoint</Application>
  <PresentationFormat>Presentación en pantalla (4:3)</PresentationFormat>
  <Paragraphs>91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Aspecto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           SANTIAGO 2:17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 FIERRO CH</dc:creator>
  <cp:lastModifiedBy>FAMILIA FIERRO CH</cp:lastModifiedBy>
  <cp:revision>1</cp:revision>
  <dcterms:created xsi:type="dcterms:W3CDTF">2012-10-07T14:11:50Z</dcterms:created>
  <dcterms:modified xsi:type="dcterms:W3CDTF">2012-10-07T14:15:45Z</dcterms:modified>
</cp:coreProperties>
</file>